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sldIdLst>
    <p:sldId id="256" r:id="rId2"/>
    <p:sldId id="292" r:id="rId3"/>
    <p:sldId id="257" r:id="rId4"/>
    <p:sldId id="258" r:id="rId5"/>
    <p:sldId id="259" r:id="rId6"/>
    <p:sldId id="260" r:id="rId7"/>
    <p:sldId id="261" r:id="rId8"/>
    <p:sldId id="262" r:id="rId9"/>
    <p:sldId id="263" r:id="rId10"/>
    <p:sldId id="264" r:id="rId11"/>
    <p:sldId id="265" r:id="rId12"/>
    <p:sldId id="267" r:id="rId13"/>
    <p:sldId id="268" r:id="rId14"/>
    <p:sldId id="269" r:id="rId15"/>
    <p:sldId id="266" r:id="rId16"/>
    <p:sldId id="270" r:id="rId17"/>
    <p:sldId id="271" r:id="rId18"/>
    <p:sldId id="272" r:id="rId19"/>
    <p:sldId id="274" r:id="rId20"/>
    <p:sldId id="275" r:id="rId21"/>
    <p:sldId id="273" r:id="rId22"/>
    <p:sldId id="276" r:id="rId23"/>
    <p:sldId id="277" r:id="rId24"/>
    <p:sldId id="278" r:id="rId25"/>
    <p:sldId id="279" r:id="rId26"/>
    <p:sldId id="291" r:id="rId27"/>
    <p:sldId id="280" r:id="rId28"/>
    <p:sldId id="282" r:id="rId29"/>
    <p:sldId id="283" r:id="rId30"/>
    <p:sldId id="284" r:id="rId31"/>
    <p:sldId id="285" r:id="rId32"/>
    <p:sldId id="286" r:id="rId33"/>
    <p:sldId id="293" r:id="rId34"/>
    <p:sldId id="288" r:id="rId35"/>
    <p:sldId id="289" r:id="rId36"/>
    <p:sldId id="290" r:id="rId37"/>
    <p:sldId id="287"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00"/>
    <p:restoredTop sz="89825"/>
  </p:normalViewPr>
  <p:slideViewPr>
    <p:cSldViewPr snapToGrid="0" snapToObjects="1">
      <p:cViewPr varScale="1">
        <p:scale>
          <a:sx n="97" d="100"/>
          <a:sy n="97" d="100"/>
        </p:scale>
        <p:origin x="840" y="184"/>
      </p:cViewPr>
      <p:guideLst/>
    </p:cSldViewPr>
  </p:slideViewPr>
  <p:outlineViewPr>
    <p:cViewPr>
      <p:scale>
        <a:sx n="33" d="100"/>
        <a:sy n="33" d="100"/>
      </p:scale>
      <p:origin x="0" y="-7916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harts/_rels/chart1.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Workbook3"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greenness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F3A-A24D-B6A9-594E03725A7D}"/>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F3A-A24D-B6A9-594E03725A7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F3A-A24D-B6A9-594E03725A7D}"/>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F3A-A24D-B6A9-594E03725A7D}"/>
              </c:ext>
            </c:extLst>
          </c:dPt>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8-6F3A-A24D-B6A9-594E03725A7D}"/>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66044442926196001"/>
          <c:y val="8.55079172795708E-2"/>
          <c:w val="0.33131649216299203"/>
          <c:h val="0.24690966513801199"/>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greenness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C52-A04C-932E-D4C747AB7E8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C52-A04C-932E-D4C747AB7E8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5C52-A04C-932E-D4C747AB7E8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C52-A04C-932E-D4C747AB7E8E}"/>
              </c:ext>
            </c:extLst>
          </c:dPt>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8-5C52-A04C-932E-D4C747AB7E8E}"/>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66044442926196001"/>
          <c:y val="8.55079172795708E-2"/>
          <c:w val="0.33131649216299203"/>
          <c:h val="0.24690966513801199"/>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greenness</c:v>
                </c:pt>
              </c:strCache>
            </c:strRef>
          </c:tx>
          <c:spPr>
            <a:solidFill>
              <a:schemeClr val="accent1"/>
            </a:solidFill>
            <a:ln>
              <a:noFill/>
            </a:ln>
            <a:effectLst/>
          </c:spPr>
          <c:invertIfNegative val="0"/>
          <c:cat>
            <c:strRef>
              <c:f>Sheet1!$A$2:$A$5</c:f>
              <c:strCache>
                <c:ptCount val="4"/>
                <c:pt idx="0">
                  <c:v>west</c:v>
                </c:pt>
                <c:pt idx="1">
                  <c:v>south</c:v>
                </c:pt>
                <c:pt idx="2">
                  <c:v>east</c:v>
                </c:pt>
                <c:pt idx="3">
                  <c:v>north</c:v>
                </c:pt>
              </c:strCache>
            </c:strRef>
          </c:cat>
          <c:val>
            <c:numRef>
              <c:f>Sheet1!$B$2:$B$5</c:f>
              <c:numCache>
                <c:formatCode>General</c:formatCode>
                <c:ptCount val="4"/>
                <c:pt idx="0">
                  <c:v>0.22</c:v>
                </c:pt>
                <c:pt idx="1">
                  <c:v>0.35</c:v>
                </c:pt>
                <c:pt idx="2">
                  <c:v>0.14000000000000001</c:v>
                </c:pt>
                <c:pt idx="3">
                  <c:v>0.28999999999999998</c:v>
                </c:pt>
              </c:numCache>
            </c:numRef>
          </c:val>
          <c:extLst>
            <c:ext xmlns:c16="http://schemas.microsoft.com/office/drawing/2014/chart" uri="{C3380CC4-5D6E-409C-BE32-E72D297353CC}">
              <c16:uniqueId val="{00000000-10F4-7F42-A983-582E5F4EDB8B}"/>
            </c:ext>
          </c:extLst>
        </c:ser>
        <c:dLbls>
          <c:showLegendKey val="0"/>
          <c:showVal val="0"/>
          <c:showCatName val="0"/>
          <c:showSerName val="0"/>
          <c:showPercent val="0"/>
          <c:showBubbleSize val="0"/>
        </c:dLbls>
        <c:gapWidth val="219"/>
        <c:overlap val="-27"/>
        <c:axId val="-1015295520"/>
        <c:axId val="-1015336128"/>
      </c:barChart>
      <c:catAx>
        <c:axId val="-1015295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15336128"/>
        <c:crosses val="autoZero"/>
        <c:auto val="1"/>
        <c:lblAlgn val="ctr"/>
        <c:lblOffset val="100"/>
        <c:noMultiLvlLbl val="0"/>
      </c:catAx>
      <c:valAx>
        <c:axId val="-10153361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15295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11.png>
</file>

<file path=ppt/media/image12.png>
</file>

<file path=ppt/media/image13.tiff>
</file>

<file path=ppt/media/image14.tiff>
</file>

<file path=ppt/media/image15.tiff>
</file>

<file path=ppt/media/image16.tiff>
</file>

<file path=ppt/media/image17.tiff>
</file>

<file path=ppt/media/image18.tiff>
</file>

<file path=ppt/media/image2.tiff>
</file>

<file path=ppt/media/image3.tiff>
</file>

<file path=ppt/media/image4.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2E19B6-ACAA-3144-B53F-07A5ACA24DC9}" type="datetimeFigureOut">
              <a:rPr lang="en-US" smtClean="0"/>
              <a:t>2/4/21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CF17DE-5DF3-FB40-AD93-1BB750A9CF45}" type="slidenum">
              <a:rPr lang="en-US" smtClean="0"/>
              <a:t>‹#›</a:t>
            </a:fld>
            <a:endParaRPr lang="en-US"/>
          </a:p>
        </p:txBody>
      </p:sp>
    </p:spTree>
    <p:extLst>
      <p:ext uri="{BB962C8B-B14F-4D97-AF65-F5344CB8AC3E}">
        <p14:creationId xmlns:p14="http://schemas.microsoft.com/office/powerpoint/2010/main" val="226857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en.wikipedia.org/wiki/Choropleth_map" TargetMode="External"/><Relationship Id="rId3" Type="http://schemas.openxmlformats.org/officeDocument/2006/relationships/hyperlink" Target="https://en.wikipedia.org/wiki/Dot_plot_(statistics)" TargetMode="External"/><Relationship Id="rId7" Type="http://schemas.openxmlformats.org/officeDocument/2006/relationships/hyperlink" Target="https://en.wikipedia.org/wiki/Heat_map"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en.wikipedia.org/wiki/Area_chart" TargetMode="External"/><Relationship Id="rId5" Type="http://schemas.openxmlformats.org/officeDocument/2006/relationships/hyperlink" Target="https://developers.google.com/chart/interactive/docs/gallery/treemap?hl=en" TargetMode="External"/><Relationship Id="rId4" Type="http://schemas.openxmlformats.org/officeDocument/2006/relationships/hyperlink" Target="http://flowingdata.com/2014/10/15/linked-small-multiples/"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books.google.com/books?id=I-tQAAAAMAAJ&amp;q=Graphical+Methods+for+Data+Analysis&amp;dq=Graphical+Methods+for+Data+Analysis&amp;hl=en&amp;ei=e9xmTpbPI8jFgAfvx63QDA&amp;sa=X&amp;oi=book_result&amp;ct=result&amp;resnum=1&amp;ved=0CC8Q6AEwAA"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docs.google.com/viewer?a=v&amp;pid=sites&amp;srcid=ZGVmYXVsdGRvbWFpbnxkYXZpZHNzdGF0aXN0aWNzfGd4OjYxNTMzNTE4ZmY4Y2ZhNGQ"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Position along a common scale </a:t>
            </a:r>
            <a:r>
              <a:rPr lang="en-US" sz="1200" b="0" i="0" kern="1200" dirty="0">
                <a:solidFill>
                  <a:schemeClr val="tx1"/>
                </a:solidFill>
                <a:effectLst/>
                <a:latin typeface="+mn-lt"/>
                <a:ea typeface="+mn-ea"/>
                <a:cs typeface="+mn-cs"/>
              </a:rPr>
              <a:t>(bar chart, </a:t>
            </a:r>
            <a:r>
              <a:rPr lang="en-US" sz="1200" b="0" i="0" u="none" strike="noStrike" kern="1200" dirty="0">
                <a:solidFill>
                  <a:schemeClr val="tx1"/>
                </a:solidFill>
                <a:effectLst/>
                <a:latin typeface="+mn-lt"/>
                <a:ea typeface="+mn-ea"/>
                <a:cs typeface="+mn-cs"/>
                <a:hlinkClick r:id="rId3"/>
              </a:rPr>
              <a:t>dot plots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Positions along nonaligned, identical scales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4"/>
              </a:rPr>
              <a:t>small multiples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Length, direction, angle </a:t>
            </a:r>
            <a:r>
              <a:rPr lang="en-US" sz="1200" b="0" i="0" kern="1200" dirty="0">
                <a:solidFill>
                  <a:schemeClr val="tx1"/>
                </a:solidFill>
                <a:effectLst/>
                <a:latin typeface="+mn-lt"/>
                <a:ea typeface="+mn-ea"/>
                <a:cs typeface="+mn-cs"/>
              </a:rPr>
              <a:t>(pie chart)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Area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5"/>
              </a:rPr>
              <a:t>treemap</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Volume, curvature </a:t>
            </a:r>
            <a:r>
              <a:rPr lang="en-US" sz="1200" b="0" i="0" kern="1200" dirty="0">
                <a:solidFill>
                  <a:schemeClr val="tx1"/>
                </a:solidFill>
                <a:effectLst/>
                <a:latin typeface="+mn-lt"/>
                <a:ea typeface="+mn-ea"/>
                <a:cs typeface="+mn-cs"/>
              </a:rPr>
              <a:t>(3-D bar charts, </a:t>
            </a:r>
            <a:r>
              <a:rPr lang="en-US" sz="1200" b="0" i="0" u="none" strike="noStrike" kern="1200" dirty="0">
                <a:solidFill>
                  <a:schemeClr val="tx1"/>
                </a:solidFill>
                <a:effectLst/>
                <a:latin typeface="+mn-lt"/>
                <a:ea typeface="+mn-ea"/>
                <a:cs typeface="+mn-cs"/>
                <a:hlinkClick r:id="rId6"/>
              </a:rPr>
              <a:t>area charts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Shading, color saturation </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7"/>
              </a:rPr>
              <a:t>heat maps</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8"/>
              </a:rPr>
              <a:t>choropleth maps</a:t>
            </a:r>
            <a:r>
              <a:rPr lang="en-US" sz="1200" b="0" i="0" kern="1200" dirty="0">
                <a:solidFill>
                  <a:schemeClr val="tx1"/>
                </a:solidFill>
                <a:effectLst/>
                <a:latin typeface="+mn-lt"/>
                <a:ea typeface="+mn-ea"/>
                <a:cs typeface="+mn-cs"/>
              </a:rPr>
              <a:t>)</a:t>
            </a:r>
            <a:br>
              <a:rPr lang="en-US" sz="1200" b="0" i="1"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br>
              <a:rPr lang="en-US" dirty="0"/>
            </a:br>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9</a:t>
            </a:fld>
            <a:endParaRPr lang="en-US"/>
          </a:p>
        </p:txBody>
      </p:sp>
    </p:spTree>
    <p:extLst>
      <p:ext uri="{BB962C8B-B14F-4D97-AF65-F5344CB8AC3E}">
        <p14:creationId xmlns:p14="http://schemas.microsoft.com/office/powerpoint/2010/main" val="10108147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37</a:t>
            </a:fld>
            <a:endParaRPr lang="en-US"/>
          </a:p>
        </p:txBody>
      </p:sp>
    </p:spTree>
    <p:extLst>
      <p:ext uri="{BB962C8B-B14F-4D97-AF65-F5344CB8AC3E}">
        <p14:creationId xmlns:p14="http://schemas.microsoft.com/office/powerpoint/2010/main" val="1139036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4 has 3 divided bar charts (2 , 5, and 5) and two conventional bar charts (2 &amp; 3). For each of the three, the totals of A and B can be compared by perceiving position along a common scale. All the other values must be compared by perceiving different bar lengths. For example see difference between Type 4 and Type 5.  </a:t>
            </a:r>
          </a:p>
          <a:p>
            <a:endParaRPr lang="en-US" dirty="0"/>
          </a:p>
          <a:p>
            <a:r>
              <a:rPr lang="en-US" dirty="0"/>
              <a:t>According to their results, Type 1 was easiest to perceive and Type 5 was the worst. Errors increased in an </a:t>
            </a:r>
            <a:r>
              <a:rPr lang="en-US" dirty="0" err="1"/>
              <a:t>expoenential</a:t>
            </a:r>
            <a:r>
              <a:rPr lang="en-US" dirty="0"/>
              <a:t> fashion from 1: 5.  As the distance between the two values being judged increased along the x-axis, the accuracy decreased. </a:t>
            </a:r>
          </a:p>
        </p:txBody>
      </p:sp>
      <p:sp>
        <p:nvSpPr>
          <p:cNvPr id="4" name="Slide Number Placeholder 3"/>
          <p:cNvSpPr>
            <a:spLocks noGrp="1"/>
          </p:cNvSpPr>
          <p:nvPr>
            <p:ph type="sldNum" sz="quarter" idx="5"/>
          </p:nvPr>
        </p:nvSpPr>
        <p:spPr/>
        <p:txBody>
          <a:bodyPr/>
          <a:lstStyle/>
          <a:p>
            <a:fld id="{41CF17DE-5DF3-FB40-AD93-1BB750A9CF45}" type="slidenum">
              <a:rPr lang="en-US" smtClean="0"/>
              <a:t>10</a:t>
            </a:fld>
            <a:endParaRPr lang="en-US"/>
          </a:p>
        </p:txBody>
      </p:sp>
    </p:spTree>
    <p:extLst>
      <p:ext uri="{BB962C8B-B14F-4D97-AF65-F5344CB8AC3E}">
        <p14:creationId xmlns:p14="http://schemas.microsoft.com/office/powerpoint/2010/main" val="35818837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1CF17DE-5DF3-FB40-AD93-1BB750A9CF45}" type="slidenum">
              <a:rPr lang="en-US" smtClean="0"/>
              <a:t>12</a:t>
            </a:fld>
            <a:endParaRPr lang="en-US"/>
          </a:p>
        </p:txBody>
      </p:sp>
    </p:spTree>
    <p:extLst>
      <p:ext uri="{BB962C8B-B14F-4D97-AF65-F5344CB8AC3E}">
        <p14:creationId xmlns:p14="http://schemas.microsoft.com/office/powerpoint/2010/main" val="2802688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Notched Box Whisker is a graphic way to view data that can be </a:t>
            </a:r>
            <a:r>
              <a:rPr lang="en-US" sz="1200" b="1" i="0" u="sng" kern="1200" dirty="0">
                <a:solidFill>
                  <a:schemeClr val="tx1"/>
                </a:solidFill>
                <a:effectLst/>
                <a:latin typeface="+mn-lt"/>
                <a:ea typeface="+mn-ea"/>
                <a:cs typeface="+mn-cs"/>
              </a:rPr>
              <a:t>very useful</a:t>
            </a:r>
            <a:r>
              <a:rPr lang="en-US" sz="1200" b="0" i="0" kern="1200" dirty="0">
                <a:solidFill>
                  <a:schemeClr val="tx1"/>
                </a:solidFill>
                <a:effectLst/>
                <a:latin typeface="+mn-lt"/>
                <a:ea typeface="+mn-ea"/>
                <a:cs typeface="+mn-cs"/>
              </a:rPr>
              <a:t>.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box</a:t>
            </a:r>
            <a:r>
              <a:rPr lang="en-US" sz="1200" b="0" i="0" kern="1200" dirty="0">
                <a:solidFill>
                  <a:schemeClr val="tx1"/>
                </a:solidFill>
                <a:effectLst/>
                <a:latin typeface="+mn-lt"/>
                <a:ea typeface="+mn-ea"/>
                <a:cs typeface="+mn-cs"/>
              </a:rPr>
              <a:t> shows the interquartile range (IQR).  The IQR is the 25 to 75 </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percentile also known as (aka) Q1 and Q3.  The IQR is where the center 50% of your data points will fall (as a 5 foot 8 inch American male this is where I would plot). </a:t>
            </a:r>
          </a:p>
          <a:p>
            <a:r>
              <a:rPr lang="en-US" sz="1200" b="0" i="0" kern="1200" dirty="0">
                <a:solidFill>
                  <a:schemeClr val="tx1"/>
                </a:solidFill>
                <a:effectLst/>
                <a:latin typeface="+mn-lt"/>
                <a:ea typeface="+mn-ea"/>
                <a:cs typeface="+mn-cs"/>
              </a:rPr>
              <a:t> </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whiskers</a:t>
            </a:r>
            <a:r>
              <a:rPr lang="en-US" sz="1200" b="0" i="0" kern="1200" dirty="0">
                <a:solidFill>
                  <a:schemeClr val="tx1"/>
                </a:solidFill>
                <a:effectLst/>
                <a:latin typeface="+mn-lt"/>
                <a:ea typeface="+mn-ea"/>
                <a:cs typeface="+mn-cs"/>
              </a:rPr>
              <a:t> add 1.5 times the IQR to the 75 percentile (aka Q3) and subtract 1.5 times the IQR from the 25 percentile (aka Q1).  The whiskers should include 99.3% of the data if from a normal distribution.  So the 6 foot tall man from the example would be inside the whisker but my 6 foot 2 inch girlfriend would be at the top whisker or pass it.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Line</a:t>
            </a:r>
            <a:r>
              <a:rPr lang="en-US" sz="1200" b="0" i="0" kern="1200" dirty="0">
                <a:solidFill>
                  <a:schemeClr val="tx1"/>
                </a:solidFill>
                <a:effectLst/>
                <a:latin typeface="+mn-lt"/>
                <a:ea typeface="+mn-ea"/>
                <a:cs typeface="+mn-cs"/>
              </a:rPr>
              <a:t> - Shows the median of the data </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Notch</a:t>
            </a:r>
            <a:r>
              <a:rPr lang="en-US" sz="1200" b="0" i="0" kern="1200" dirty="0">
                <a:solidFill>
                  <a:schemeClr val="tx1"/>
                </a:solidFill>
                <a:effectLst/>
                <a:latin typeface="+mn-lt"/>
                <a:ea typeface="+mn-ea"/>
                <a:cs typeface="+mn-cs"/>
              </a:rPr>
              <a:t> - displays the a confidence interval around the median which is normally based on the median +/- 1.57 x IQR/</a:t>
            </a:r>
            <a:r>
              <a:rPr lang="en-US" sz="1200" b="0" i="0" kern="1200" dirty="0" err="1">
                <a:solidFill>
                  <a:schemeClr val="tx1"/>
                </a:solidFill>
                <a:effectLst/>
                <a:latin typeface="+mn-lt"/>
                <a:ea typeface="+mn-ea"/>
                <a:cs typeface="+mn-cs"/>
              </a:rPr>
              <a:t>sqrt</a:t>
            </a:r>
            <a:r>
              <a:rPr lang="en-US" sz="1200" b="0" i="0" kern="1200" dirty="0">
                <a:solidFill>
                  <a:schemeClr val="tx1"/>
                </a:solidFill>
                <a:effectLst/>
                <a:latin typeface="+mn-lt"/>
                <a:ea typeface="+mn-ea"/>
                <a:cs typeface="+mn-cs"/>
              </a:rPr>
              <a:t> of n.  According to </a:t>
            </a:r>
            <a:r>
              <a:rPr lang="en-US" sz="1200" b="0" i="0" u="sng" kern="1200" dirty="0">
                <a:solidFill>
                  <a:schemeClr val="tx1"/>
                </a:solidFill>
                <a:effectLst/>
                <a:latin typeface="+mn-lt"/>
                <a:ea typeface="+mn-ea"/>
                <a:cs typeface="+mn-cs"/>
                <a:hlinkClick r:id="rId3"/>
              </a:rPr>
              <a:t>Graphical Methods for Data Analysis</a:t>
            </a:r>
            <a:r>
              <a:rPr lang="en-US" sz="1200" b="0" i="0" kern="1200" dirty="0">
                <a:solidFill>
                  <a:schemeClr val="tx1"/>
                </a:solidFill>
                <a:effectLst/>
                <a:latin typeface="+mn-lt"/>
                <a:ea typeface="+mn-ea"/>
                <a:cs typeface="+mn-cs"/>
              </a:rPr>
              <a:t> (Chambers, 1983) although not a formal test the, if two boxes' notches do not overlap there is ‘strong evidence’ (95% confidence) their medians differ.  </a:t>
            </a:r>
            <a:r>
              <a:rPr lang="en-US" sz="1200" b="1" i="0" kern="1200" dirty="0">
                <a:solidFill>
                  <a:schemeClr val="tx1"/>
                </a:solidFill>
                <a:effectLst/>
                <a:latin typeface="+mn-lt"/>
                <a:ea typeface="+mn-ea"/>
                <a:cs typeface="+mn-cs"/>
              </a:rPr>
              <a:t>Note </a:t>
            </a:r>
            <a:r>
              <a:rPr lang="en-US" sz="1200" b="0" i="0" u="sng" kern="1200" dirty="0">
                <a:solidFill>
                  <a:schemeClr val="tx1"/>
                </a:solidFill>
                <a:effectLst/>
                <a:latin typeface="+mn-lt"/>
                <a:ea typeface="+mn-ea"/>
                <a:cs typeface="+mn-cs"/>
                <a:hlinkClick r:id="rId4"/>
              </a:rPr>
              <a:t>Here are the pages from the book</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Citation</a:t>
            </a:r>
            <a:r>
              <a:rPr lang="en-US" sz="1200" b="0" i="0" kern="1200" dirty="0">
                <a:solidFill>
                  <a:schemeClr val="tx1"/>
                </a:solidFill>
                <a:effectLst/>
                <a:latin typeface="+mn-lt"/>
                <a:ea typeface="+mn-ea"/>
                <a:cs typeface="+mn-cs"/>
              </a:rPr>
              <a:t> Chambers, John M., William S. Cleveland, Beat </a:t>
            </a:r>
            <a:r>
              <a:rPr lang="en-US" sz="1200" b="0" i="0" kern="1200" dirty="0" err="1">
                <a:solidFill>
                  <a:schemeClr val="tx1"/>
                </a:solidFill>
                <a:effectLst/>
                <a:latin typeface="+mn-lt"/>
                <a:ea typeface="+mn-ea"/>
                <a:cs typeface="+mn-cs"/>
              </a:rPr>
              <a:t>Kleiner</a:t>
            </a:r>
            <a:r>
              <a:rPr lang="en-US" sz="1200" b="0" i="0" kern="1200" dirty="0">
                <a:solidFill>
                  <a:schemeClr val="tx1"/>
                </a:solidFill>
                <a:effectLst/>
                <a:latin typeface="+mn-lt"/>
                <a:ea typeface="+mn-ea"/>
                <a:cs typeface="+mn-cs"/>
              </a:rPr>
              <a:t>, and Paul A. Tukey. "Comparing Data Distributions." In Graphical Methods for Data Analysis, 62. Belmont, California: Wadsworth International Group;, 1983. ISBN 0-87150-413-8 International ISBN 0-534-98052-X</a:t>
            </a:r>
          </a:p>
          <a:p>
            <a:endParaRPr lang="en-US" dirty="0"/>
          </a:p>
          <a:p>
            <a:r>
              <a:rPr lang="en-US" dirty="0"/>
              <a:t>------------------</a:t>
            </a:r>
          </a:p>
          <a:p>
            <a:r>
              <a:rPr lang="en-US" sz="1200" b="0" i="0" kern="1200" dirty="0">
                <a:solidFill>
                  <a:schemeClr val="tx1"/>
                </a:solidFill>
                <a:effectLst/>
                <a:latin typeface="+mn-lt"/>
                <a:ea typeface="+mn-ea"/>
                <a:cs typeface="+mn-cs"/>
              </a:rPr>
              <a:t>A </a:t>
            </a:r>
            <a:r>
              <a:rPr lang="en-US" sz="1200" b="1" i="0" kern="1200" dirty="0">
                <a:solidFill>
                  <a:schemeClr val="tx1"/>
                </a:solidFill>
                <a:effectLst/>
                <a:latin typeface="+mn-lt"/>
                <a:ea typeface="+mn-ea"/>
                <a:cs typeface="+mn-cs"/>
              </a:rPr>
              <a:t>violin plot</a:t>
            </a:r>
            <a:r>
              <a:rPr lang="en-US" sz="1200" b="0" i="0" kern="1200" dirty="0">
                <a:solidFill>
                  <a:schemeClr val="tx1"/>
                </a:solidFill>
                <a:effectLst/>
                <a:latin typeface="+mn-lt"/>
                <a:ea typeface="+mn-ea"/>
                <a:cs typeface="+mn-cs"/>
              </a:rPr>
              <a:t> is a method of plotting numeric data. It is similar to box </a:t>
            </a:r>
            <a:r>
              <a:rPr lang="en-US" sz="1200" b="1" i="0" kern="1200" dirty="0">
                <a:solidFill>
                  <a:schemeClr val="tx1"/>
                </a:solidFill>
                <a:effectLst/>
                <a:latin typeface="+mn-lt"/>
                <a:ea typeface="+mn-ea"/>
                <a:cs typeface="+mn-cs"/>
              </a:rPr>
              <a:t>plot</a:t>
            </a:r>
            <a:r>
              <a:rPr lang="en-US" sz="1200" b="0" i="0" kern="1200" dirty="0">
                <a:solidFill>
                  <a:schemeClr val="tx1"/>
                </a:solidFill>
                <a:effectLst/>
                <a:latin typeface="+mn-lt"/>
                <a:ea typeface="+mn-ea"/>
                <a:cs typeface="+mn-cs"/>
              </a:rPr>
              <a:t> with a rotated kernel density </a:t>
            </a:r>
            <a:r>
              <a:rPr lang="en-US" sz="1200" b="1" i="0" kern="1200" dirty="0">
                <a:solidFill>
                  <a:schemeClr val="tx1"/>
                </a:solidFill>
                <a:effectLst/>
                <a:latin typeface="+mn-lt"/>
                <a:ea typeface="+mn-ea"/>
                <a:cs typeface="+mn-cs"/>
              </a:rPr>
              <a:t>plot</a:t>
            </a:r>
            <a:r>
              <a:rPr lang="en-US" sz="1200" b="0" i="0" kern="1200" dirty="0">
                <a:solidFill>
                  <a:schemeClr val="tx1"/>
                </a:solidFill>
                <a:effectLst/>
                <a:latin typeface="+mn-lt"/>
                <a:ea typeface="+mn-ea"/>
                <a:cs typeface="+mn-cs"/>
              </a:rPr>
              <a:t> on each side. The </a:t>
            </a:r>
            <a:r>
              <a:rPr lang="en-US" sz="1200" b="1" i="0" kern="1200" dirty="0">
                <a:solidFill>
                  <a:schemeClr val="tx1"/>
                </a:solidFill>
                <a:effectLst/>
                <a:latin typeface="+mn-lt"/>
                <a:ea typeface="+mn-ea"/>
                <a:cs typeface="+mn-cs"/>
              </a:rPr>
              <a:t>violin plot</a:t>
            </a:r>
            <a:r>
              <a:rPr lang="en-US" sz="1200" b="0" i="0" kern="1200" dirty="0">
                <a:solidFill>
                  <a:schemeClr val="tx1"/>
                </a:solidFill>
                <a:effectLst/>
                <a:latin typeface="+mn-lt"/>
                <a:ea typeface="+mn-ea"/>
                <a:cs typeface="+mn-cs"/>
              </a:rPr>
              <a:t> is similar to box </a:t>
            </a:r>
            <a:r>
              <a:rPr lang="en-US" sz="1200" b="1" i="0" kern="1200" dirty="0">
                <a:solidFill>
                  <a:schemeClr val="tx1"/>
                </a:solidFill>
                <a:effectLst/>
                <a:latin typeface="+mn-lt"/>
                <a:ea typeface="+mn-ea"/>
                <a:cs typeface="+mn-cs"/>
              </a:rPr>
              <a:t>plots</a:t>
            </a:r>
            <a:r>
              <a:rPr lang="en-US" sz="1200" b="0" i="0" kern="1200" dirty="0">
                <a:solidFill>
                  <a:schemeClr val="tx1"/>
                </a:solidFill>
                <a:effectLst/>
                <a:latin typeface="+mn-lt"/>
                <a:ea typeface="+mn-ea"/>
                <a:cs typeface="+mn-cs"/>
              </a:rPr>
              <a:t>, except that they also show the probability density of the data at different values (in the simplest case this could be a histogram).</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21</a:t>
            </a:fld>
            <a:endParaRPr lang="en-US"/>
          </a:p>
        </p:txBody>
      </p:sp>
    </p:spTree>
    <p:extLst>
      <p:ext uri="{BB962C8B-B14F-4D97-AF65-F5344CB8AC3E}">
        <p14:creationId xmlns:p14="http://schemas.microsoft.com/office/powerpoint/2010/main" val="514008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22</a:t>
            </a:fld>
            <a:endParaRPr lang="en-US"/>
          </a:p>
        </p:txBody>
      </p:sp>
    </p:spTree>
    <p:extLst>
      <p:ext uri="{BB962C8B-B14F-4D97-AF65-F5344CB8AC3E}">
        <p14:creationId xmlns:p14="http://schemas.microsoft.com/office/powerpoint/2010/main" val="10053972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23</a:t>
            </a:fld>
            <a:endParaRPr lang="en-US"/>
          </a:p>
        </p:txBody>
      </p:sp>
    </p:spTree>
    <p:extLst>
      <p:ext uri="{BB962C8B-B14F-4D97-AF65-F5344CB8AC3E}">
        <p14:creationId xmlns:p14="http://schemas.microsoft.com/office/powerpoint/2010/main" val="978545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Figure 1. (</a:t>
            </a:r>
            <a:r>
              <a:rPr lang="en-US" sz="1200" kern="1200" dirty="0" err="1">
                <a:solidFill>
                  <a:schemeClr val="tx1"/>
                </a:solidFill>
                <a:effectLst/>
                <a:latin typeface="+mn-lt"/>
                <a:ea typeface="+mn-ea"/>
                <a:cs typeface="+mn-cs"/>
              </a:rPr>
              <a:t>a,b</a:t>
            </a:r>
            <a:r>
              <a:rPr lang="en-US" sz="1200" kern="1200" dirty="0">
                <a:solidFill>
                  <a:schemeClr val="tx1"/>
                </a:solidFill>
                <a:effectLst/>
                <a:latin typeface="+mn-lt"/>
                <a:ea typeface="+mn-ea"/>
                <a:cs typeface="+mn-cs"/>
              </a:rPr>
              <a:t>) Geographical variation in bat colony size, community composition and </a:t>
            </a:r>
            <a:r>
              <a:rPr lang="en-US" sz="1200" kern="1200" dirty="0" err="1">
                <a:solidFill>
                  <a:schemeClr val="tx1"/>
                </a:solidFill>
                <a:effectLst/>
                <a:latin typeface="+mn-lt"/>
                <a:ea typeface="+mn-ea"/>
                <a:cs typeface="+mn-cs"/>
              </a:rPr>
              <a:t>Pseudogymnoascus</a:t>
            </a:r>
            <a:r>
              <a:rPr lang="en-US" sz="1200" kern="1200" dirty="0">
                <a:solidFill>
                  <a:schemeClr val="tx1"/>
                </a:solidFill>
                <a:effectLst/>
                <a:latin typeface="+mn-lt"/>
                <a:ea typeface="+mn-ea"/>
                <a:cs typeface="+mn-cs"/>
              </a:rPr>
              <a:t> destructans prevalence and infection intensity in Asia and North America. Maps show the study regions and study sites (stars) in China and the USA. The pie charts show the total colony size (pie size, on a log scale, range 20–5158) and community composition of bats at each site. The fraction of each species that were tested positive for P. destructans is shown by the hatched or darker portion of each pie slice. Boxplots show the infection intensity for each species at the same sites on a log scale (ng) (note different scales for Asia and North America). Pie charts and boxplots use the same </a:t>
            </a:r>
            <a:r>
              <a:rPr lang="en-US" sz="1200" kern="1200" dirty="0" err="1">
                <a:solidFill>
                  <a:schemeClr val="tx1"/>
                </a:solidFill>
                <a:effectLst/>
                <a:latin typeface="+mn-lt"/>
                <a:ea typeface="+mn-ea"/>
                <a:cs typeface="+mn-cs"/>
              </a:rPr>
              <a:t>colour</a:t>
            </a:r>
            <a:r>
              <a:rPr lang="en-US" sz="1200" kern="1200" dirty="0">
                <a:solidFill>
                  <a:schemeClr val="tx1"/>
                </a:solidFill>
                <a:effectLst/>
                <a:latin typeface="+mn-lt"/>
                <a:ea typeface="+mn-ea"/>
                <a:cs typeface="+mn-cs"/>
              </a:rPr>
              <a:t> scheme for species, which is indicated by the legend. (Online version in </a:t>
            </a:r>
            <a:r>
              <a:rPr lang="en-US" sz="1200" kern="1200" dirty="0" err="1">
                <a:solidFill>
                  <a:schemeClr val="tx1"/>
                </a:solidFill>
                <a:effectLst/>
                <a:latin typeface="+mn-lt"/>
                <a:ea typeface="+mn-ea"/>
                <a:cs typeface="+mn-cs"/>
              </a:rPr>
              <a:t>colour</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10"/>
          </p:nvPr>
        </p:nvSpPr>
        <p:spPr/>
        <p:txBody>
          <a:bodyPr/>
          <a:lstStyle/>
          <a:p>
            <a:fld id="{41CF17DE-5DF3-FB40-AD93-1BB750A9CF45}" type="slidenum">
              <a:rPr lang="en-US" smtClean="0"/>
              <a:t>24</a:t>
            </a:fld>
            <a:endParaRPr lang="en-US"/>
          </a:p>
        </p:txBody>
      </p:sp>
    </p:spTree>
    <p:extLst>
      <p:ext uri="{BB962C8B-B14F-4D97-AF65-F5344CB8AC3E}">
        <p14:creationId xmlns:p14="http://schemas.microsoft.com/office/powerpoint/2010/main" val="14931211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1CF17DE-5DF3-FB40-AD93-1BB750A9CF45}" type="slidenum">
              <a:rPr lang="en-US" smtClean="0"/>
              <a:t>30</a:t>
            </a:fld>
            <a:endParaRPr lang="en-US"/>
          </a:p>
        </p:txBody>
      </p:sp>
    </p:spTree>
    <p:extLst>
      <p:ext uri="{BB962C8B-B14F-4D97-AF65-F5344CB8AC3E}">
        <p14:creationId xmlns:p14="http://schemas.microsoft.com/office/powerpoint/2010/main" val="1290603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Relative abundance of birds at two residential sites and three urban sites. For scientific names see AOU (2005). (b) Percent of avian feedings from each host species based on identification of </a:t>
            </a:r>
            <a:r>
              <a:rPr lang="en-US" dirty="0" err="1"/>
              <a:t>Culex</a:t>
            </a:r>
            <a:r>
              <a:rPr lang="en-US" dirty="0"/>
              <a:t> mosquito blood meals by PCR amplification of the cytochrome b gene followed by DNA sequencing. Sample size of mosquito feedings in parentheses. (c) Feeding indices of </a:t>
            </a:r>
            <a:r>
              <a:rPr lang="en-US" dirty="0" err="1"/>
              <a:t>Culex</a:t>
            </a:r>
            <a:r>
              <a:rPr lang="en-US" dirty="0"/>
              <a:t> mosquitoes and 95% CI. Positive values are preferences; negative values designate avoidance and are calculated as (K1/Pi). Columns with an asterisk are minimum avoidance estimates (see §2). All preferences, except hatched columns, are significantly different from 1 (two-tailed p!0.05; all robin preferences p!0.0001). (d) Amplification fraction (proportion of </a:t>
            </a:r>
            <a:r>
              <a:rPr lang="en-US" dirty="0" err="1"/>
              <a:t>abundance!feeding</a:t>
            </a:r>
            <a:r>
              <a:rPr lang="en-US" dirty="0"/>
              <a:t> </a:t>
            </a:r>
            <a:r>
              <a:rPr lang="en-US" dirty="0" err="1"/>
              <a:t>preference!reservoir</a:t>
            </a:r>
            <a:r>
              <a:rPr lang="en-US" dirty="0"/>
              <a:t> competence) of each species, a surrogate for the fraction of West Nile virus infectious mosquitoes resulting from feeding on that avian host.</a:t>
            </a:r>
          </a:p>
        </p:txBody>
      </p:sp>
      <p:sp>
        <p:nvSpPr>
          <p:cNvPr id="4" name="Slide Number Placeholder 3"/>
          <p:cNvSpPr>
            <a:spLocks noGrp="1"/>
          </p:cNvSpPr>
          <p:nvPr>
            <p:ph type="sldNum" sz="quarter" idx="10"/>
          </p:nvPr>
        </p:nvSpPr>
        <p:spPr/>
        <p:txBody>
          <a:bodyPr/>
          <a:lstStyle/>
          <a:p>
            <a:fld id="{41CF17DE-5DF3-FB40-AD93-1BB750A9CF45}" type="slidenum">
              <a:rPr lang="en-US" smtClean="0"/>
              <a:t>32</a:t>
            </a:fld>
            <a:endParaRPr lang="en-US"/>
          </a:p>
        </p:txBody>
      </p:sp>
    </p:spTree>
    <p:extLst>
      <p:ext uri="{BB962C8B-B14F-4D97-AF65-F5344CB8AC3E}">
        <p14:creationId xmlns:p14="http://schemas.microsoft.com/office/powerpoint/2010/main" val="11423412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FC126CA-4DF3-6646-ACC9-A899D3C909C7}" type="datetimeFigureOut">
              <a:rPr lang="en-US" smtClean="0"/>
              <a:t>2/4/21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14857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123539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510197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C126CA-4DF3-6646-ACC9-A899D3C909C7}" type="datetimeFigureOut">
              <a:rPr lang="en-US" smtClean="0"/>
              <a:t>2/4/21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357353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C126CA-4DF3-6646-ACC9-A899D3C909C7}" type="datetimeFigureOut">
              <a:rPr lang="en-US" smtClean="0"/>
              <a:t>2/4/21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681863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FC126CA-4DF3-6646-ACC9-A899D3C909C7}" type="datetimeFigureOut">
              <a:rPr lang="en-US" smtClean="0"/>
              <a:t>2/4/21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893880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FC126CA-4DF3-6646-ACC9-A899D3C909C7}" type="datetimeFigureOut">
              <a:rPr lang="en-US" smtClean="0"/>
              <a:t>2/4/21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453720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FC126CA-4DF3-6646-ACC9-A899D3C909C7}" type="datetimeFigureOut">
              <a:rPr lang="en-US" smtClean="0"/>
              <a:t>2/4/21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2120000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C126CA-4DF3-6646-ACC9-A899D3C909C7}" type="datetimeFigureOut">
              <a:rPr lang="en-US" smtClean="0"/>
              <a:t>2/4/21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954930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C126CA-4DF3-6646-ACC9-A899D3C909C7}" type="datetimeFigureOut">
              <a:rPr lang="en-US" smtClean="0"/>
              <a:t>2/4/21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7719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C126CA-4DF3-6646-ACC9-A899D3C909C7}" type="datetimeFigureOut">
              <a:rPr lang="en-US" smtClean="0"/>
              <a:t>2/4/21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21FA02-A91C-F147-B148-B09299EE4B7D}" type="slidenum">
              <a:rPr lang="en-US" smtClean="0"/>
              <a:t>‹#›</a:t>
            </a:fld>
            <a:endParaRPr lang="en-US"/>
          </a:p>
        </p:txBody>
      </p:sp>
    </p:spTree>
    <p:extLst>
      <p:ext uri="{BB962C8B-B14F-4D97-AF65-F5344CB8AC3E}">
        <p14:creationId xmlns:p14="http://schemas.microsoft.com/office/powerpoint/2010/main" val="1458086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C126CA-4DF3-6646-ACC9-A899D3C909C7}" type="datetimeFigureOut">
              <a:rPr lang="en-US" smtClean="0"/>
              <a:t>2/4/21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21FA02-A91C-F147-B148-B09299EE4B7D}" type="slidenum">
              <a:rPr lang="en-US" smtClean="0"/>
              <a:t>‹#›</a:t>
            </a:fld>
            <a:endParaRPr lang="en-US"/>
          </a:p>
        </p:txBody>
      </p:sp>
    </p:spTree>
    <p:extLst>
      <p:ext uri="{BB962C8B-B14F-4D97-AF65-F5344CB8AC3E}">
        <p14:creationId xmlns:p14="http://schemas.microsoft.com/office/powerpoint/2010/main" val="1754521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amazon.com/Edward-R.-Tufte/e/B000APET3Y" TargetMode="External"/><Relationship Id="rId2" Type="http://schemas.openxmlformats.org/officeDocument/2006/relationships/hyperlink" Target="https://www.edwardtufte.com/tuft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2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www.pnas.org/content/112/38/11887#sec-7" TargetMode="External"/><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ggplot2.tidyverse.org/reference/"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www.r-graph-gallery.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Data Visualization</a:t>
            </a:r>
          </a:p>
        </p:txBody>
      </p:sp>
      <p:sp>
        <p:nvSpPr>
          <p:cNvPr id="3" name="Subtitle 2"/>
          <p:cNvSpPr>
            <a:spLocks noGrp="1"/>
          </p:cNvSpPr>
          <p:nvPr>
            <p:ph type="subTitle" idx="1"/>
          </p:nvPr>
        </p:nvSpPr>
        <p:spPr/>
        <p:txBody>
          <a:bodyPr/>
          <a:lstStyle/>
          <a:p>
            <a:r>
              <a:rPr lang="en-US" dirty="0"/>
              <a:t>Week 3</a:t>
            </a:r>
          </a:p>
        </p:txBody>
      </p:sp>
    </p:spTree>
    <p:extLst>
      <p:ext uri="{BB962C8B-B14F-4D97-AF65-F5344CB8AC3E}">
        <p14:creationId xmlns:p14="http://schemas.microsoft.com/office/powerpoint/2010/main" val="2141924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Position-length experiment</a:t>
            </a:r>
          </a:p>
        </p:txBody>
      </p:sp>
      <p:pic>
        <p:nvPicPr>
          <p:cNvPr id="4" name="Content Placeholder 3"/>
          <p:cNvPicPr>
            <a:picLocks noGrp="1" noChangeAspect="1"/>
          </p:cNvPicPr>
          <p:nvPr>
            <p:ph idx="1"/>
          </p:nvPr>
        </p:nvPicPr>
        <p:blipFill>
          <a:blip r:embed="rId3"/>
          <a:stretch>
            <a:fillRect/>
          </a:stretch>
        </p:blipFill>
        <p:spPr>
          <a:xfrm>
            <a:off x="838200" y="1690688"/>
            <a:ext cx="10515600" cy="2952710"/>
          </a:xfrm>
          <a:prstGeom prst="rect">
            <a:avLst/>
          </a:prstGeom>
        </p:spPr>
      </p:pic>
      <p:sp>
        <p:nvSpPr>
          <p:cNvPr id="5" name="TextBox 4"/>
          <p:cNvSpPr txBox="1"/>
          <p:nvPr/>
        </p:nvSpPr>
        <p:spPr>
          <a:xfrm>
            <a:off x="2743200" y="5198301"/>
            <a:ext cx="6329233" cy="523220"/>
          </a:xfrm>
          <a:prstGeom prst="rect">
            <a:avLst/>
          </a:prstGeom>
          <a:noFill/>
        </p:spPr>
        <p:txBody>
          <a:bodyPr wrap="none" rtlCol="0">
            <a:spAutoFit/>
          </a:bodyPr>
          <a:lstStyle/>
          <a:p>
            <a:r>
              <a:rPr lang="en-US" sz="2800" dirty="0"/>
              <a:t>What percent of the larger is the smaller? </a:t>
            </a:r>
          </a:p>
        </p:txBody>
      </p:sp>
    </p:spTree>
    <p:extLst>
      <p:ext uri="{BB962C8B-B14F-4D97-AF65-F5344CB8AC3E}">
        <p14:creationId xmlns:p14="http://schemas.microsoft.com/office/powerpoint/2010/main" val="128783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p:txBody>
          <a:bodyPr/>
          <a:lstStyle/>
          <a:p>
            <a:pPr marL="0" indent="0">
              <a:buNone/>
            </a:pPr>
            <a:r>
              <a:rPr lang="en-US" dirty="0" err="1"/>
              <a:t>Chartjunk</a:t>
            </a:r>
            <a:r>
              <a:rPr lang="en-US" dirty="0"/>
              <a:t>: stuff that isn’t necessary to understand the graph</a:t>
            </a:r>
          </a:p>
        </p:txBody>
      </p:sp>
      <p:pic>
        <p:nvPicPr>
          <p:cNvPr id="4" name="Picture 3"/>
          <p:cNvPicPr>
            <a:picLocks noChangeAspect="1"/>
          </p:cNvPicPr>
          <p:nvPr/>
        </p:nvPicPr>
        <p:blipFill>
          <a:blip r:embed="rId2"/>
          <a:stretch>
            <a:fillRect/>
          </a:stretch>
        </p:blipFill>
        <p:spPr>
          <a:xfrm>
            <a:off x="3181611" y="2556081"/>
            <a:ext cx="5047989" cy="4120612"/>
          </a:xfrm>
          <a:prstGeom prst="rect">
            <a:avLst/>
          </a:prstGeom>
        </p:spPr>
      </p:pic>
    </p:spTree>
    <p:extLst>
      <p:ext uri="{BB962C8B-B14F-4D97-AF65-F5344CB8AC3E}">
        <p14:creationId xmlns:p14="http://schemas.microsoft.com/office/powerpoint/2010/main" val="576829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Data-rich visualizations:</a:t>
            </a:r>
          </a:p>
          <a:p>
            <a:pPr marL="0" indent="0">
              <a:buNone/>
            </a:pPr>
            <a:r>
              <a:rPr lang="en-US" dirty="0"/>
              <a:t> every data point has value, but when observed more generally only trends and patterns can be observed</a:t>
            </a:r>
          </a:p>
          <a:p>
            <a:r>
              <a:rPr lang="en-US" dirty="0"/>
              <a:t>High data-ink ratio</a:t>
            </a:r>
          </a:p>
        </p:txBody>
      </p:sp>
      <p:pic>
        <p:nvPicPr>
          <p:cNvPr id="5" name="Picture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84526" y="2038350"/>
            <a:ext cx="5167547" cy="4819650"/>
          </a:xfrm>
          <a:prstGeom prst="rect">
            <a:avLst/>
          </a:prstGeom>
        </p:spPr>
      </p:pic>
      <p:sp>
        <p:nvSpPr>
          <p:cNvPr id="6" name="TextBox 5"/>
          <p:cNvSpPr txBox="1"/>
          <p:nvPr/>
        </p:nvSpPr>
        <p:spPr>
          <a:xfrm>
            <a:off x="5314950" y="1690688"/>
            <a:ext cx="3647665" cy="369332"/>
          </a:xfrm>
          <a:prstGeom prst="rect">
            <a:avLst/>
          </a:prstGeom>
          <a:noFill/>
        </p:spPr>
        <p:txBody>
          <a:bodyPr wrap="none" rtlCol="0">
            <a:spAutoFit/>
          </a:bodyPr>
          <a:lstStyle/>
          <a:p>
            <a:r>
              <a:rPr lang="en-US" dirty="0"/>
              <a:t>John Snow’s map of cholera fatalities</a:t>
            </a:r>
          </a:p>
        </p:txBody>
      </p:sp>
    </p:spTree>
    <p:extLst>
      <p:ext uri="{BB962C8B-B14F-4D97-AF65-F5344CB8AC3E}">
        <p14:creationId xmlns:p14="http://schemas.microsoft.com/office/powerpoint/2010/main" val="597237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Small multiples:</a:t>
            </a:r>
          </a:p>
          <a:p>
            <a:pPr marL="0" indent="0">
              <a:buNone/>
            </a:pPr>
            <a:r>
              <a:rPr lang="en-US" dirty="0"/>
              <a:t>A series of similar graphs using the same scale or axes</a:t>
            </a:r>
          </a:p>
        </p:txBody>
      </p:sp>
      <p:pic>
        <p:nvPicPr>
          <p:cNvPr id="7" name="Picture 6" descr="MW_arrival_just_winter_inf.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787813" y="1957331"/>
            <a:ext cx="6362700" cy="4090307"/>
          </a:xfrm>
          <a:prstGeom prst="rect">
            <a:avLst/>
          </a:prstGeom>
        </p:spPr>
      </p:pic>
      <p:sp>
        <p:nvSpPr>
          <p:cNvPr id="8" name="TextBox 7"/>
          <p:cNvSpPr txBox="1"/>
          <p:nvPr/>
        </p:nvSpPr>
        <p:spPr>
          <a:xfrm>
            <a:off x="5657850" y="1587999"/>
            <a:ext cx="5350824" cy="369332"/>
          </a:xfrm>
          <a:prstGeom prst="rect">
            <a:avLst/>
          </a:prstGeom>
          <a:noFill/>
        </p:spPr>
        <p:txBody>
          <a:bodyPr wrap="none" rtlCol="0">
            <a:spAutoFit/>
          </a:bodyPr>
          <a:lstStyle/>
          <a:p>
            <a:r>
              <a:rPr lang="en-US" dirty="0"/>
              <a:t>Prevalence of fungal infections on bats at multiple sites</a:t>
            </a:r>
          </a:p>
        </p:txBody>
      </p:sp>
    </p:spTree>
    <p:extLst>
      <p:ext uri="{BB962C8B-B14F-4D97-AF65-F5344CB8AC3E}">
        <p14:creationId xmlns:p14="http://schemas.microsoft.com/office/powerpoint/2010/main" val="400655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6926" y="365125"/>
            <a:ext cx="10426874" cy="1325563"/>
          </a:xfrm>
        </p:spPr>
        <p:txBody>
          <a:bodyPr/>
          <a:lstStyle/>
          <a:p>
            <a:r>
              <a:rPr lang="en-US" dirty="0"/>
              <a:t>Edward </a:t>
            </a:r>
            <a:r>
              <a:rPr lang="en-US" dirty="0" err="1"/>
              <a:t>Tufte</a:t>
            </a:r>
            <a:endParaRPr lang="en-US" dirty="0"/>
          </a:p>
        </p:txBody>
      </p:sp>
      <p:sp>
        <p:nvSpPr>
          <p:cNvPr id="3" name="Content Placeholder 2"/>
          <p:cNvSpPr>
            <a:spLocks noGrp="1"/>
          </p:cNvSpPr>
          <p:nvPr>
            <p:ph idx="1"/>
          </p:nvPr>
        </p:nvSpPr>
        <p:spPr>
          <a:xfrm>
            <a:off x="685800" y="1690688"/>
            <a:ext cx="3898726" cy="4623594"/>
          </a:xfrm>
        </p:spPr>
        <p:txBody>
          <a:bodyPr>
            <a:normAutofit/>
          </a:bodyPr>
          <a:lstStyle/>
          <a:p>
            <a:r>
              <a:rPr lang="en-US" dirty="0"/>
              <a:t>Direct labeling:</a:t>
            </a:r>
          </a:p>
          <a:p>
            <a:pPr marL="0" indent="0">
              <a:buNone/>
            </a:pPr>
            <a:r>
              <a:rPr lang="en-US" dirty="0"/>
              <a:t>Put the text on the figure</a:t>
            </a:r>
          </a:p>
        </p:txBody>
      </p:sp>
    </p:spTree>
    <p:extLst>
      <p:ext uri="{BB962C8B-B14F-4D97-AF65-F5344CB8AC3E}">
        <p14:creationId xmlns:p14="http://schemas.microsoft.com/office/powerpoint/2010/main" val="546004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labeling</a:t>
            </a:r>
          </a:p>
        </p:txBody>
      </p:sp>
      <p:pic>
        <p:nvPicPr>
          <p:cNvPr id="4" name="Picture 3"/>
          <p:cNvPicPr>
            <a:picLocks noChangeAspect="1"/>
          </p:cNvPicPr>
          <p:nvPr/>
        </p:nvPicPr>
        <p:blipFill>
          <a:blip r:embed="rId2"/>
          <a:stretch>
            <a:fillRect/>
          </a:stretch>
        </p:blipFill>
        <p:spPr>
          <a:xfrm>
            <a:off x="838200" y="1504949"/>
            <a:ext cx="5569286" cy="4672013"/>
          </a:xfrm>
          <a:prstGeom prst="rect">
            <a:avLst/>
          </a:prstGeom>
        </p:spPr>
      </p:pic>
      <p:pic>
        <p:nvPicPr>
          <p:cNvPr id="5" name="Picture 4"/>
          <p:cNvPicPr>
            <a:picLocks noChangeAspect="1"/>
          </p:cNvPicPr>
          <p:nvPr/>
        </p:nvPicPr>
        <p:blipFill>
          <a:blip r:embed="rId3"/>
          <a:stretch>
            <a:fillRect/>
          </a:stretch>
        </p:blipFill>
        <p:spPr>
          <a:xfrm>
            <a:off x="6826586" y="1504949"/>
            <a:ext cx="3650914" cy="5024914"/>
          </a:xfrm>
          <a:prstGeom prst="rect">
            <a:avLst/>
          </a:prstGeom>
        </p:spPr>
      </p:pic>
    </p:spTree>
    <p:extLst>
      <p:ext uri="{BB962C8B-B14F-4D97-AF65-F5344CB8AC3E}">
        <p14:creationId xmlns:p14="http://schemas.microsoft.com/office/powerpoint/2010/main" val="4135598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t>
            </a:r>
            <a:r>
              <a:rPr lang="en-US" dirty="0" err="1"/>
              <a:t>Tufte</a:t>
            </a:r>
            <a:r>
              <a:rPr lang="en-US" dirty="0"/>
              <a:t> info</a:t>
            </a:r>
          </a:p>
        </p:txBody>
      </p:sp>
      <p:sp>
        <p:nvSpPr>
          <p:cNvPr id="3" name="Content Placeholder 2"/>
          <p:cNvSpPr>
            <a:spLocks noGrp="1"/>
          </p:cNvSpPr>
          <p:nvPr>
            <p:ph idx="1"/>
          </p:nvPr>
        </p:nvSpPr>
        <p:spPr/>
        <p:txBody>
          <a:bodyPr/>
          <a:lstStyle/>
          <a:p>
            <a:pPr marL="0" indent="0">
              <a:buNone/>
            </a:pPr>
            <a:r>
              <a:rPr lang="en-US" dirty="0">
                <a:hlinkClick r:id="rId2"/>
              </a:rPr>
              <a:t>https://www.edwardtufte.com/tufte/</a:t>
            </a:r>
            <a:r>
              <a:rPr lang="en-US" dirty="0"/>
              <a:t> </a:t>
            </a:r>
          </a:p>
          <a:p>
            <a:pPr marL="0" indent="0">
              <a:buNone/>
            </a:pPr>
            <a:endParaRPr lang="en-US" dirty="0"/>
          </a:p>
          <a:p>
            <a:pPr marL="0" indent="0">
              <a:buNone/>
            </a:pPr>
            <a:r>
              <a:rPr lang="en-US" dirty="0"/>
              <a:t>Books: </a:t>
            </a:r>
            <a:r>
              <a:rPr lang="en-US" dirty="0">
                <a:hlinkClick r:id="rId3"/>
              </a:rPr>
              <a:t>https://www.amazon.com/Edward-R.-Tufte/e/B000APET3Y</a:t>
            </a: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794800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Principles of Information Design</a:t>
            </a:r>
          </a:p>
        </p:txBody>
      </p:sp>
      <p:sp>
        <p:nvSpPr>
          <p:cNvPr id="3" name="Content Placeholder 2"/>
          <p:cNvSpPr>
            <a:spLocks noGrp="1"/>
          </p:cNvSpPr>
          <p:nvPr>
            <p:ph idx="1"/>
          </p:nvPr>
        </p:nvSpPr>
        <p:spPr/>
        <p:txBody>
          <a:bodyPr/>
          <a:lstStyle/>
          <a:p>
            <a:pPr marL="514350" indent="-514350">
              <a:buAutoNum type="arabicPeriod"/>
            </a:pPr>
            <a:r>
              <a:rPr lang="en-US" dirty="0"/>
              <a:t>Tell the truth</a:t>
            </a:r>
          </a:p>
          <a:p>
            <a:pPr marL="514350" indent="-514350">
              <a:buAutoNum type="arabicPeriod"/>
            </a:pPr>
            <a:r>
              <a:rPr lang="en-US" dirty="0"/>
              <a:t>Get to the point</a:t>
            </a:r>
          </a:p>
          <a:p>
            <a:pPr marL="514350" indent="-514350">
              <a:buAutoNum type="arabicPeriod"/>
            </a:pPr>
            <a:r>
              <a:rPr lang="en-US" dirty="0"/>
              <a:t>Pick the right tool for the job</a:t>
            </a:r>
          </a:p>
          <a:p>
            <a:pPr marL="514350" indent="-514350">
              <a:buAutoNum type="arabicPeriod"/>
            </a:pPr>
            <a:r>
              <a:rPr lang="en-US" dirty="0"/>
              <a:t>Highlight what is important</a:t>
            </a:r>
          </a:p>
          <a:p>
            <a:pPr marL="514350" indent="-514350">
              <a:buAutoNum type="arabicPeriod"/>
            </a:pPr>
            <a:r>
              <a:rPr lang="en-US" dirty="0"/>
              <a:t>Keep it simple</a:t>
            </a:r>
          </a:p>
        </p:txBody>
      </p:sp>
    </p:spTree>
    <p:extLst>
      <p:ext uri="{BB962C8B-B14F-4D97-AF65-F5344CB8AC3E}">
        <p14:creationId xmlns:p14="http://schemas.microsoft.com/office/powerpoint/2010/main" val="4508236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Dynamite plots: an unmitigated evil?</a:t>
            </a:r>
          </a:p>
        </p:txBody>
      </p:sp>
      <p:pic>
        <p:nvPicPr>
          <p:cNvPr id="5" name="Picture 4"/>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774850" y="1949996"/>
            <a:ext cx="3799657" cy="4259736"/>
          </a:xfrm>
          <a:prstGeom prst="rect">
            <a:avLst/>
          </a:prstGeom>
        </p:spPr>
      </p:pic>
    </p:spTree>
    <p:extLst>
      <p:ext uri="{BB962C8B-B14F-4D97-AF65-F5344CB8AC3E}">
        <p14:creationId xmlns:p14="http://schemas.microsoft.com/office/powerpoint/2010/main" val="5269084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so bad about dynamite plots?</a:t>
            </a:r>
          </a:p>
        </p:txBody>
      </p:sp>
      <p:sp>
        <p:nvSpPr>
          <p:cNvPr id="3" name="Content Placeholder 2"/>
          <p:cNvSpPr>
            <a:spLocks noGrp="1"/>
          </p:cNvSpPr>
          <p:nvPr>
            <p:ph idx="1"/>
          </p:nvPr>
        </p:nvSpPr>
        <p:spPr/>
        <p:txBody>
          <a:bodyPr/>
          <a:lstStyle/>
          <a:p>
            <a:r>
              <a:rPr lang="en-US" dirty="0"/>
              <a:t>They have low data-ink ratios</a:t>
            </a:r>
          </a:p>
          <a:p>
            <a:endParaRPr lang="en-US" dirty="0"/>
          </a:p>
          <a:p>
            <a:r>
              <a:rPr lang="en-US" dirty="0"/>
              <a:t>They hide the raw data</a:t>
            </a:r>
          </a:p>
          <a:p>
            <a:endParaRPr lang="en-US" dirty="0"/>
          </a:p>
          <a:p>
            <a:r>
              <a:rPr lang="en-US" dirty="0"/>
              <a:t>The (can) assume symmetric confidence bounds</a:t>
            </a:r>
          </a:p>
          <a:p>
            <a:endParaRPr lang="en-US" dirty="0"/>
          </a:p>
        </p:txBody>
      </p:sp>
    </p:spTree>
    <p:extLst>
      <p:ext uri="{BB962C8B-B14F-4D97-AF65-F5344CB8AC3E}">
        <p14:creationId xmlns:p14="http://schemas.microsoft.com/office/powerpoint/2010/main" val="2145805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Github</a:t>
            </a:r>
            <a:r>
              <a:rPr lang="en-US" dirty="0"/>
              <a:t> and assignment housekeeping</a:t>
            </a:r>
          </a:p>
        </p:txBody>
      </p:sp>
      <p:sp>
        <p:nvSpPr>
          <p:cNvPr id="3" name="Content Placeholder 2"/>
          <p:cNvSpPr>
            <a:spLocks noGrp="1"/>
          </p:cNvSpPr>
          <p:nvPr>
            <p:ph idx="1"/>
          </p:nvPr>
        </p:nvSpPr>
        <p:spPr>
          <a:xfrm>
            <a:off x="838200" y="1382750"/>
            <a:ext cx="10515600" cy="5296829"/>
          </a:xfrm>
        </p:spPr>
        <p:txBody>
          <a:bodyPr>
            <a:normAutofit fontScale="55000" lnSpcReduction="20000"/>
          </a:bodyPr>
          <a:lstStyle/>
          <a:p>
            <a:r>
              <a:rPr lang="en-US" dirty="0"/>
              <a:t>Assignment tips on Canvas</a:t>
            </a:r>
          </a:p>
          <a:p>
            <a:endParaRPr lang="en-US" dirty="0"/>
          </a:p>
          <a:p>
            <a:r>
              <a:rPr lang="en-US" dirty="0"/>
              <a:t>Clean up </a:t>
            </a:r>
            <a:r>
              <a:rPr lang="en-US" dirty="0" err="1"/>
              <a:t>Github</a:t>
            </a:r>
            <a:r>
              <a:rPr lang="en-US" dirty="0"/>
              <a:t> folders</a:t>
            </a:r>
          </a:p>
          <a:p>
            <a:pPr lvl="1"/>
            <a:r>
              <a:rPr lang="en-US" dirty="0"/>
              <a:t>Your project should contain:</a:t>
            </a:r>
          </a:p>
          <a:p>
            <a:pPr lvl="1"/>
            <a:r>
              <a:rPr lang="en-US" dirty="0"/>
              <a:t>Some scripts</a:t>
            </a:r>
          </a:p>
          <a:p>
            <a:pPr lvl="1"/>
            <a:r>
              <a:rPr lang="en-US" dirty="0"/>
              <a:t>One . </a:t>
            </a:r>
            <a:r>
              <a:rPr lang="en-US" dirty="0" err="1"/>
              <a:t>Rproj</a:t>
            </a:r>
            <a:r>
              <a:rPr lang="en-US" dirty="0"/>
              <a:t> file</a:t>
            </a:r>
          </a:p>
          <a:p>
            <a:pPr lvl="1"/>
            <a:r>
              <a:rPr lang="en-US" dirty="0"/>
              <a:t>A </a:t>
            </a:r>
            <a:r>
              <a:rPr lang="en-US" dirty="0" err="1"/>
              <a:t>datafile</a:t>
            </a:r>
            <a:endParaRPr lang="en-US" dirty="0"/>
          </a:p>
          <a:p>
            <a:pPr lvl="1"/>
            <a:r>
              <a:rPr lang="en-US" dirty="0"/>
              <a:t>ONE </a:t>
            </a:r>
            <a:r>
              <a:rPr lang="en-US" dirty="0" err="1"/>
              <a:t>readme.md</a:t>
            </a:r>
            <a:r>
              <a:rPr lang="en-US" dirty="0"/>
              <a:t> file that tells you how these things go together</a:t>
            </a:r>
          </a:p>
          <a:p>
            <a:pPr lvl="1"/>
            <a:endParaRPr lang="en-US" dirty="0"/>
          </a:p>
          <a:p>
            <a:r>
              <a:rPr lang="en-US" dirty="0"/>
              <a:t>All of your scripts should run from beginning to end with no errors</a:t>
            </a:r>
          </a:p>
          <a:p>
            <a:r>
              <a:rPr lang="en-US" dirty="0"/>
              <a:t>Your README file should only contain a log, not actual code. Put your code in your scripts. (See example here: https://</a:t>
            </a:r>
            <a:r>
              <a:rPr lang="en-US" dirty="0" err="1"/>
              <a:t>github.com</a:t>
            </a:r>
            <a:r>
              <a:rPr lang="en-US" dirty="0"/>
              <a:t>/</a:t>
            </a:r>
            <a:r>
              <a:rPr lang="en-US" dirty="0" err="1"/>
              <a:t>VTQuantMethodsEEB</a:t>
            </a:r>
            <a:r>
              <a:rPr lang="en-US" dirty="0"/>
              <a:t>/</a:t>
            </a:r>
            <a:r>
              <a:rPr lang="en-US" dirty="0" err="1"/>
              <a:t>klangwig</a:t>
            </a:r>
            <a:r>
              <a:rPr lang="en-US" dirty="0"/>
              <a:t>/blob/master/</a:t>
            </a:r>
            <a:r>
              <a:rPr lang="en-US" dirty="0" err="1"/>
              <a:t>README_example.md</a:t>
            </a:r>
            <a:r>
              <a:rPr lang="en-US" dirty="0"/>
              <a:t>)</a:t>
            </a:r>
          </a:p>
          <a:p>
            <a:endParaRPr lang="en-US" dirty="0"/>
          </a:p>
          <a:p>
            <a:r>
              <a:rPr lang="en-US" dirty="0"/>
              <a:t>You will need to do a new commit, and push to share any changes to your files with me. Each week you will need to “pull” to see my comments on your scripts. Then, commit and push to send me your assignment. </a:t>
            </a:r>
          </a:p>
          <a:p>
            <a:endParaRPr lang="en-US" dirty="0"/>
          </a:p>
          <a:p>
            <a:r>
              <a:rPr lang="en-US" b="1" dirty="0"/>
              <a:t>Please annotate your code</a:t>
            </a:r>
          </a:p>
          <a:p>
            <a:r>
              <a:rPr lang="en-US" dirty="0"/>
              <a:t>If you have a question about something, you can ask in your code annotation</a:t>
            </a:r>
          </a:p>
          <a:p>
            <a:r>
              <a:rPr lang="en-US" dirty="0"/>
              <a:t>#I would like to print the names of the species that are higher than the mean, but I’m not sure how to do that</a:t>
            </a:r>
          </a:p>
          <a:p>
            <a:r>
              <a:rPr lang="en-US" dirty="0"/>
              <a:t>I will (try) to help and push back the script to you with how to do this! (Hopefully</a:t>
            </a:r>
            <a:r>
              <a:rPr lang="mr-IN" dirty="0"/>
              <a:t>…</a:t>
            </a:r>
            <a:r>
              <a:rPr lang="en-US" dirty="0"/>
              <a:t>)</a:t>
            </a:r>
          </a:p>
        </p:txBody>
      </p:sp>
    </p:spTree>
    <p:extLst>
      <p:ext uri="{BB962C8B-B14F-4D97-AF65-F5344CB8AC3E}">
        <p14:creationId xmlns:p14="http://schemas.microsoft.com/office/powerpoint/2010/main" val="28670021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good about dynamite plots?</a:t>
            </a:r>
          </a:p>
        </p:txBody>
      </p:sp>
      <p:sp>
        <p:nvSpPr>
          <p:cNvPr id="3" name="Content Placeholder 2"/>
          <p:cNvSpPr>
            <a:spLocks noGrp="1"/>
          </p:cNvSpPr>
          <p:nvPr>
            <p:ph idx="1"/>
          </p:nvPr>
        </p:nvSpPr>
        <p:spPr/>
        <p:txBody>
          <a:bodyPr/>
          <a:lstStyle/>
          <a:p>
            <a:r>
              <a:rPr lang="en-US" dirty="0"/>
              <a:t>they are comfortingly familiar to most people</a:t>
            </a:r>
          </a:p>
          <a:p>
            <a:endParaRPr lang="en-US" dirty="0"/>
          </a:p>
          <a:p>
            <a:r>
              <a:rPr lang="en-US" dirty="0"/>
              <a:t>they anchor the data at zero (is this good?)</a:t>
            </a:r>
          </a:p>
          <a:p>
            <a:endParaRPr lang="en-US" dirty="0"/>
          </a:p>
          <a:p>
            <a:r>
              <a:rPr lang="en-US" dirty="0"/>
              <a:t>they provide more area for displaying colors or gray scales than plots that use a single point for each value which may make it easier to distinguish groups of treatments in the data</a:t>
            </a:r>
          </a:p>
          <a:p>
            <a:endParaRPr lang="en-US" dirty="0"/>
          </a:p>
        </p:txBody>
      </p:sp>
    </p:spTree>
    <p:extLst>
      <p:ext uri="{BB962C8B-B14F-4D97-AF65-F5344CB8AC3E}">
        <p14:creationId xmlns:p14="http://schemas.microsoft.com/office/powerpoint/2010/main" val="2061752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Alternatives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2262573" y="1411287"/>
            <a:ext cx="6309927" cy="5302911"/>
          </a:xfrm>
        </p:spPr>
      </p:pic>
    </p:spTree>
    <p:extLst>
      <p:ext uri="{BB962C8B-B14F-4D97-AF65-F5344CB8AC3E}">
        <p14:creationId xmlns:p14="http://schemas.microsoft.com/office/powerpoint/2010/main" val="5045749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Pies: better for eating </a:t>
            </a:r>
          </a:p>
        </p:txBody>
      </p:sp>
      <p:sp>
        <p:nvSpPr>
          <p:cNvPr id="3" name="Content Placeholder 2"/>
          <p:cNvSpPr>
            <a:spLocks noGrp="1"/>
          </p:cNvSpPr>
          <p:nvPr>
            <p:ph idx="1"/>
          </p:nvPr>
        </p:nvSpPr>
        <p:spPr>
          <a:xfrm>
            <a:off x="685800" y="1690688"/>
            <a:ext cx="10515600" cy="4351338"/>
          </a:xfrm>
        </p:spPr>
        <p:txBody>
          <a:bodyPr/>
          <a:lstStyle/>
          <a:p>
            <a:r>
              <a:rPr lang="en-US" dirty="0"/>
              <a:t>Pie charts are not great for displaying data</a:t>
            </a:r>
          </a:p>
        </p:txBody>
      </p:sp>
      <p:graphicFrame>
        <p:nvGraphicFramePr>
          <p:cNvPr id="5" name="Chart 4"/>
          <p:cNvGraphicFramePr>
            <a:graphicFrameLocks/>
          </p:cNvGraphicFramePr>
          <p:nvPr>
            <p:extLst>
              <p:ext uri="{D42A27DB-BD31-4B8C-83A1-F6EECF244321}">
                <p14:modId xmlns:p14="http://schemas.microsoft.com/office/powerpoint/2010/main" val="1801301638"/>
              </p:ext>
            </p:extLst>
          </p:nvPr>
        </p:nvGraphicFramePr>
        <p:xfrm>
          <a:off x="-1171575" y="2259013"/>
          <a:ext cx="8782050" cy="46228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8661400" y="2527300"/>
            <a:ext cx="1816100" cy="1477328"/>
          </a:xfrm>
          <a:prstGeom prst="rect">
            <a:avLst/>
          </a:prstGeom>
          <a:noFill/>
        </p:spPr>
        <p:txBody>
          <a:bodyPr wrap="square" rtlCol="0">
            <a:spAutoFit/>
          </a:bodyPr>
          <a:lstStyle/>
          <a:p>
            <a:r>
              <a:rPr lang="en-US" dirty="0"/>
              <a:t>Compare the north and south </a:t>
            </a:r>
            <a:r>
              <a:rPr lang="mr-IN" dirty="0"/>
              <a:t>–</a:t>
            </a:r>
            <a:r>
              <a:rPr lang="en-US" dirty="0"/>
              <a:t> which is larger?  How much larger?</a:t>
            </a:r>
          </a:p>
        </p:txBody>
      </p:sp>
    </p:spTree>
    <p:extLst>
      <p:ext uri="{BB962C8B-B14F-4D97-AF65-F5344CB8AC3E}">
        <p14:creationId xmlns:p14="http://schemas.microsoft.com/office/powerpoint/2010/main" val="16282936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Pies: better for eating</a:t>
            </a:r>
          </a:p>
        </p:txBody>
      </p:sp>
      <p:sp>
        <p:nvSpPr>
          <p:cNvPr id="3" name="Content Placeholder 2"/>
          <p:cNvSpPr>
            <a:spLocks noGrp="1"/>
          </p:cNvSpPr>
          <p:nvPr>
            <p:ph idx="1"/>
          </p:nvPr>
        </p:nvSpPr>
        <p:spPr>
          <a:xfrm>
            <a:off x="685800" y="1690688"/>
            <a:ext cx="10515600" cy="4351338"/>
          </a:xfrm>
        </p:spPr>
        <p:txBody>
          <a:bodyPr/>
          <a:lstStyle/>
          <a:p>
            <a:r>
              <a:rPr lang="en-US" dirty="0"/>
              <a:t>Pie charts </a:t>
            </a:r>
            <a:r>
              <a:rPr lang="en-US" dirty="0" err="1"/>
              <a:t>aren</a:t>
            </a:r>
            <a:r>
              <a:rPr lang="mr-IN" dirty="0"/>
              <a:t>’</a:t>
            </a:r>
            <a:r>
              <a:rPr lang="en-US" dirty="0"/>
              <a:t>t great for displaying data</a:t>
            </a:r>
          </a:p>
        </p:txBody>
      </p:sp>
      <p:graphicFrame>
        <p:nvGraphicFramePr>
          <p:cNvPr id="5" name="Chart 4"/>
          <p:cNvGraphicFramePr>
            <a:graphicFrameLocks/>
          </p:cNvGraphicFramePr>
          <p:nvPr/>
        </p:nvGraphicFramePr>
        <p:xfrm>
          <a:off x="-1171575" y="2259013"/>
          <a:ext cx="8782050" cy="4622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674471419"/>
              </p:ext>
            </p:extLst>
          </p:nvPr>
        </p:nvGraphicFramePr>
        <p:xfrm>
          <a:off x="7454900" y="2667000"/>
          <a:ext cx="4559300" cy="34798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309785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 chart caveats</a:t>
            </a:r>
          </a:p>
        </p:txBody>
      </p:sp>
      <p:sp>
        <p:nvSpPr>
          <p:cNvPr id="3" name="Content Placeholder 2"/>
          <p:cNvSpPr>
            <a:spLocks noGrp="1"/>
          </p:cNvSpPr>
          <p:nvPr>
            <p:ph idx="1"/>
          </p:nvPr>
        </p:nvSpPr>
        <p:spPr>
          <a:xfrm>
            <a:off x="520700" y="1812925"/>
            <a:ext cx="5715000" cy="4351338"/>
          </a:xfrm>
        </p:spPr>
        <p:txBody>
          <a:bodyPr/>
          <a:lstStyle/>
          <a:p>
            <a:r>
              <a:rPr lang="en-US" dirty="0"/>
              <a:t>Pies can be somewhat useful for clearly displaying things that sum to 1 (e.g. 100%), and useful for eyeballing ½, ¼ etc.</a:t>
            </a:r>
          </a:p>
          <a:p>
            <a:r>
              <a:rPr lang="en-US" dirty="0"/>
              <a:t>They can sometimes be helpful for providing descriptive detail that isn’t critical for understanding of a figure, but you want to provide a reader that cares (e.g. data rich figs, fig limits).</a:t>
            </a:r>
          </a:p>
        </p:txBody>
      </p:sp>
      <p:pic>
        <p:nvPicPr>
          <p:cNvPr id="4" name="Picture 3"/>
          <p:cNvPicPr>
            <a:picLocks noChangeAspect="1"/>
          </p:cNvPicPr>
          <p:nvPr/>
        </p:nvPicPr>
        <p:blipFill>
          <a:blip r:embed="rId3"/>
          <a:stretch>
            <a:fillRect/>
          </a:stretch>
        </p:blipFill>
        <p:spPr>
          <a:xfrm>
            <a:off x="5949949" y="1690688"/>
            <a:ext cx="6700883" cy="3975100"/>
          </a:xfrm>
          <a:prstGeom prst="rect">
            <a:avLst/>
          </a:prstGeom>
        </p:spPr>
      </p:pic>
    </p:spTree>
    <p:extLst>
      <p:ext uri="{BB962C8B-B14F-4D97-AF65-F5344CB8AC3E}">
        <p14:creationId xmlns:p14="http://schemas.microsoft.com/office/powerpoint/2010/main" val="14224502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Dual axes graphs</a:t>
            </a:r>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69963" y="1308100"/>
            <a:ext cx="5390137" cy="5168900"/>
          </a:xfrm>
          <a:prstGeom prst="rect">
            <a:avLst/>
          </a:prstGeom>
        </p:spPr>
      </p:pic>
      <p:sp>
        <p:nvSpPr>
          <p:cNvPr id="7" name="Content Placeholder 2"/>
          <p:cNvSpPr>
            <a:spLocks noGrp="1"/>
          </p:cNvSpPr>
          <p:nvPr>
            <p:ph idx="1"/>
          </p:nvPr>
        </p:nvSpPr>
        <p:spPr>
          <a:xfrm>
            <a:off x="520700" y="1812925"/>
            <a:ext cx="5715000" cy="4351338"/>
          </a:xfrm>
        </p:spPr>
        <p:txBody>
          <a:bodyPr>
            <a:normAutofit/>
          </a:bodyPr>
          <a:lstStyle/>
          <a:p>
            <a:pPr marL="0" indent="0">
              <a:buNone/>
            </a:pPr>
            <a:r>
              <a:rPr lang="en-US" dirty="0"/>
              <a:t>Issues:</a:t>
            </a:r>
          </a:p>
          <a:p>
            <a:pPr marL="514350" indent="-514350">
              <a:buAutoNum type="arabicParenR"/>
            </a:pPr>
            <a:r>
              <a:rPr lang="en-US" dirty="0"/>
              <a:t>Scales can have a big impact on the viewer</a:t>
            </a:r>
          </a:p>
          <a:p>
            <a:pPr marL="514350" indent="-514350">
              <a:buAutoNum type="arabicParenR"/>
            </a:pPr>
            <a:r>
              <a:rPr lang="en-US" dirty="0"/>
              <a:t>They imply a causal relationship (very sloppy in time series)</a:t>
            </a:r>
          </a:p>
          <a:p>
            <a:pPr marL="514350" indent="-514350">
              <a:buAutoNum type="arabicParenR"/>
            </a:pPr>
            <a:r>
              <a:rPr lang="en-US" dirty="0"/>
              <a:t>They are often hideous</a:t>
            </a:r>
          </a:p>
          <a:p>
            <a:pPr marL="514350" indent="-514350">
              <a:buAutoNum type="arabicParenR"/>
            </a:pPr>
            <a:endParaRPr lang="en-US" dirty="0"/>
          </a:p>
        </p:txBody>
      </p:sp>
    </p:spTree>
    <p:extLst>
      <p:ext uri="{BB962C8B-B14F-4D97-AF65-F5344CB8AC3E}">
        <p14:creationId xmlns:p14="http://schemas.microsoft.com/office/powerpoint/2010/main" val="17135650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9D58E-D778-8247-A4F9-D132AA1D799F}"/>
              </a:ext>
            </a:extLst>
          </p:cNvPr>
          <p:cNvSpPr>
            <a:spLocks noGrp="1"/>
          </p:cNvSpPr>
          <p:nvPr>
            <p:ph type="title"/>
          </p:nvPr>
        </p:nvSpPr>
        <p:spPr/>
        <p:txBody>
          <a:bodyPr>
            <a:normAutofit/>
          </a:bodyPr>
          <a:lstStyle/>
          <a:p>
            <a:r>
              <a:rPr lang="en-US" dirty="0"/>
              <a:t>A nod to next week…</a:t>
            </a:r>
            <a:r>
              <a:rPr lang="en-US" sz="1300" dirty="0"/>
              <a:t>(http://</a:t>
            </a:r>
            <a:r>
              <a:rPr lang="en-US" sz="1300" dirty="0" err="1"/>
              <a:t>www.tylervigen.com</a:t>
            </a:r>
            <a:r>
              <a:rPr lang="en-US" sz="1300" dirty="0"/>
              <a:t>/spurious-correlations)</a:t>
            </a:r>
            <a:br>
              <a:rPr lang="en-US" dirty="0"/>
            </a:br>
            <a:endParaRPr lang="en-US" dirty="0"/>
          </a:p>
        </p:txBody>
      </p:sp>
      <p:sp>
        <p:nvSpPr>
          <p:cNvPr id="3" name="Content Placeholder 2">
            <a:extLst>
              <a:ext uri="{FF2B5EF4-FFF2-40B4-BE49-F238E27FC236}">
                <a16:creationId xmlns:a16="http://schemas.microsoft.com/office/drawing/2014/main" id="{99130ADC-50ED-3243-979C-6573364AFF5C}"/>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2D784A9E-0D68-4B47-B312-5DA9AE9DA115}"/>
              </a:ext>
            </a:extLst>
          </p:cNvPr>
          <p:cNvPicPr>
            <a:picLocks noChangeAspect="1"/>
          </p:cNvPicPr>
          <p:nvPr/>
        </p:nvPicPr>
        <p:blipFill>
          <a:blip r:embed="rId2"/>
          <a:stretch>
            <a:fillRect/>
          </a:stretch>
        </p:blipFill>
        <p:spPr>
          <a:xfrm>
            <a:off x="559604" y="1281363"/>
            <a:ext cx="11327596" cy="5550879"/>
          </a:xfrm>
          <a:prstGeom prst="rect">
            <a:avLst/>
          </a:prstGeom>
        </p:spPr>
      </p:pic>
    </p:spTree>
    <p:extLst>
      <p:ext uri="{BB962C8B-B14F-4D97-AF65-F5344CB8AC3E}">
        <p14:creationId xmlns:p14="http://schemas.microsoft.com/office/powerpoint/2010/main" val="23953942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 the data speak vs storytelling</a:t>
            </a:r>
          </a:p>
        </p:txBody>
      </p:sp>
      <p:sp>
        <p:nvSpPr>
          <p:cNvPr id="3" name="Content Placeholder 2"/>
          <p:cNvSpPr>
            <a:spLocks noGrp="1"/>
          </p:cNvSpPr>
          <p:nvPr>
            <p:ph idx="1"/>
          </p:nvPr>
        </p:nvSpPr>
        <p:spPr/>
        <p:txBody>
          <a:bodyPr/>
          <a:lstStyle/>
          <a:p>
            <a:r>
              <a:rPr lang="en-US" dirty="0"/>
              <a:t>Scientists feel differently about the relative value of each of these</a:t>
            </a:r>
          </a:p>
          <a:p>
            <a:endParaRPr lang="en-US" dirty="0"/>
          </a:p>
          <a:p>
            <a:r>
              <a:rPr lang="en-US" dirty="0"/>
              <a:t>What do you see as the advantages or disadvantages of each?</a:t>
            </a:r>
          </a:p>
        </p:txBody>
      </p:sp>
    </p:spTree>
    <p:extLst>
      <p:ext uri="{BB962C8B-B14F-4D97-AF65-F5344CB8AC3E}">
        <p14:creationId xmlns:p14="http://schemas.microsoft.com/office/powerpoint/2010/main" val="15884933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combination is critical</a:t>
            </a:r>
          </a:p>
        </p:txBody>
      </p:sp>
      <p:sp>
        <p:nvSpPr>
          <p:cNvPr id="3" name="Content Placeholder 2"/>
          <p:cNvSpPr>
            <a:spLocks noGrp="1"/>
          </p:cNvSpPr>
          <p:nvPr>
            <p:ph idx="1"/>
          </p:nvPr>
        </p:nvSpPr>
        <p:spPr>
          <a:xfrm>
            <a:off x="838200" y="1549400"/>
            <a:ext cx="10515600" cy="4627563"/>
          </a:xfrm>
        </p:spPr>
        <p:txBody>
          <a:bodyPr>
            <a:normAutofit/>
          </a:bodyPr>
          <a:lstStyle/>
          <a:p>
            <a:pPr marL="0" indent="0">
              <a:buNone/>
            </a:pPr>
            <a:r>
              <a:rPr lang="en-US" dirty="0"/>
              <a:t>Nothing is more irritating to scientists than not being able to figure out what your data looks like. Only slightly less irritating is having to interpret your data because you didn’t do it for them. </a:t>
            </a:r>
          </a:p>
          <a:p>
            <a:pPr marL="0" indent="0">
              <a:buNone/>
            </a:pPr>
            <a:r>
              <a:rPr lang="en-US" dirty="0"/>
              <a:t>YOUR job is to:</a:t>
            </a:r>
          </a:p>
          <a:p>
            <a:pPr marL="457200" lvl="1" indent="0">
              <a:buNone/>
            </a:pPr>
            <a:r>
              <a:rPr lang="en-US" dirty="0"/>
              <a:t>1) Tell your story. </a:t>
            </a:r>
          </a:p>
          <a:p>
            <a:pPr marL="457200" lvl="1" indent="0">
              <a:buNone/>
            </a:pPr>
            <a:r>
              <a:rPr lang="en-US" dirty="0"/>
              <a:t>	- put the output of statistics on your graphs</a:t>
            </a:r>
          </a:p>
          <a:p>
            <a:pPr marL="457200" lvl="1" indent="0">
              <a:buNone/>
            </a:pPr>
            <a:r>
              <a:rPr lang="en-US" dirty="0"/>
              <a:t>	- plot the important relationships</a:t>
            </a:r>
          </a:p>
          <a:p>
            <a:pPr marL="457200" lvl="1" indent="0">
              <a:buNone/>
            </a:pPr>
            <a:r>
              <a:rPr lang="en-US" dirty="0"/>
              <a:t>2) give the raw data to people so they can look at it themselves</a:t>
            </a:r>
          </a:p>
          <a:p>
            <a:pPr marL="457200" lvl="1" indent="0">
              <a:buNone/>
            </a:pPr>
            <a:r>
              <a:rPr lang="en-US" dirty="0"/>
              <a:t>	- don’t just plot the statistical output </a:t>
            </a:r>
            <a:r>
              <a:rPr lang="mr-IN" dirty="0"/>
              <a:t>–</a:t>
            </a:r>
            <a:r>
              <a:rPr lang="en-US" dirty="0"/>
              <a:t> overlay the points!</a:t>
            </a:r>
          </a:p>
          <a:p>
            <a:pPr marL="457200" lvl="1" indent="0">
              <a:buNone/>
            </a:pPr>
            <a:r>
              <a:rPr lang="en-US" dirty="0"/>
              <a:t>	- sometimes it isn’t practical to put all the raw data in a paper, but make tables, figs, etc. for online sources to show this to readers that want it</a:t>
            </a:r>
          </a:p>
          <a:p>
            <a:pPr marL="457200" lvl="1" indent="0">
              <a:buNone/>
            </a:pPr>
            <a:endParaRPr lang="en-US" dirty="0"/>
          </a:p>
        </p:txBody>
      </p:sp>
    </p:spTree>
    <p:extLst>
      <p:ext uri="{BB962C8B-B14F-4D97-AF65-F5344CB8AC3E}">
        <p14:creationId xmlns:p14="http://schemas.microsoft.com/office/powerpoint/2010/main" val="8956487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few additional points of advice</a:t>
            </a:r>
          </a:p>
        </p:txBody>
      </p:sp>
      <p:sp>
        <p:nvSpPr>
          <p:cNvPr id="3" name="Content Placeholder 2"/>
          <p:cNvSpPr>
            <a:spLocks noGrp="1"/>
          </p:cNvSpPr>
          <p:nvPr>
            <p:ph idx="1"/>
          </p:nvPr>
        </p:nvSpPr>
        <p:spPr/>
        <p:txBody>
          <a:bodyPr/>
          <a:lstStyle/>
          <a:p>
            <a:pPr marL="514350" indent="-514350">
              <a:buAutoNum type="arabicParenR"/>
            </a:pPr>
            <a:r>
              <a:rPr lang="en-US" dirty="0"/>
              <a:t>Consider your audience.</a:t>
            </a:r>
          </a:p>
          <a:p>
            <a:pPr>
              <a:buFontTx/>
              <a:buChar char="-"/>
            </a:pPr>
            <a:r>
              <a:rPr lang="en-US" dirty="0" err="1"/>
              <a:t>Powerpoint</a:t>
            </a:r>
            <a:r>
              <a:rPr lang="en-US" dirty="0"/>
              <a:t> vs print; novices vs field-specific, etc.</a:t>
            </a:r>
          </a:p>
          <a:p>
            <a:pPr marL="0" indent="0">
              <a:buNone/>
            </a:pPr>
            <a:endParaRPr lang="en-US" dirty="0"/>
          </a:p>
          <a:p>
            <a:pPr marL="0" indent="0">
              <a:buNone/>
            </a:pPr>
            <a:r>
              <a:rPr lang="en-US" dirty="0"/>
              <a:t>2) Don’t lie or censor data without good reason.</a:t>
            </a:r>
          </a:p>
          <a:p>
            <a:pPr>
              <a:buFontTx/>
              <a:buChar char="-"/>
            </a:pPr>
            <a:r>
              <a:rPr lang="en-US" dirty="0"/>
              <a:t>Use consistent scales that represent your data, and don’t magnify the effect</a:t>
            </a:r>
          </a:p>
          <a:p>
            <a:pPr>
              <a:buFontTx/>
              <a:buChar char="-"/>
            </a:pPr>
            <a:endParaRPr lang="en-US" dirty="0"/>
          </a:p>
          <a:p>
            <a:pPr marL="0" indent="0">
              <a:buNone/>
            </a:pPr>
            <a:r>
              <a:rPr lang="en-US" dirty="0"/>
              <a:t>3) Create figures that are compelling and tell a narrative. </a:t>
            </a:r>
          </a:p>
          <a:p>
            <a:pPr marL="514350" indent="-514350">
              <a:buAutoNum type="arabicParenR"/>
            </a:pPr>
            <a:endParaRPr lang="en-US" dirty="0"/>
          </a:p>
          <a:p>
            <a:pPr marL="514350" indent="-514350">
              <a:buAutoNum type="arabicParenR"/>
            </a:pPr>
            <a:endParaRPr lang="en-US" dirty="0"/>
          </a:p>
        </p:txBody>
      </p:sp>
    </p:spTree>
    <p:extLst>
      <p:ext uri="{BB962C8B-B14F-4D97-AF65-F5344CB8AC3E}">
        <p14:creationId xmlns:p14="http://schemas.microsoft.com/office/powerpoint/2010/main" val="1140764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Preparation</a:t>
            </a:r>
          </a:p>
        </p:txBody>
      </p:sp>
      <p:sp>
        <p:nvSpPr>
          <p:cNvPr id="3" name="Content Placeholder 2"/>
          <p:cNvSpPr>
            <a:spLocks noGrp="1"/>
          </p:cNvSpPr>
          <p:nvPr>
            <p:ph idx="1"/>
          </p:nvPr>
        </p:nvSpPr>
        <p:spPr/>
        <p:txBody>
          <a:bodyPr>
            <a:normAutofit fontScale="92500" lnSpcReduction="20000"/>
          </a:bodyPr>
          <a:lstStyle/>
          <a:p>
            <a:r>
              <a:rPr lang="en-US" dirty="0"/>
              <a:t>Install package “ggplot2”</a:t>
            </a:r>
          </a:p>
          <a:p>
            <a:r>
              <a:rPr lang="en-US" dirty="0"/>
              <a:t>Install package “</a:t>
            </a:r>
            <a:r>
              <a:rPr lang="en-US" dirty="0" err="1"/>
              <a:t>gridExtra</a:t>
            </a:r>
            <a:r>
              <a:rPr lang="en-US" dirty="0"/>
              <a:t>”</a:t>
            </a:r>
          </a:p>
          <a:p>
            <a:endParaRPr lang="en-US" dirty="0"/>
          </a:p>
          <a:p>
            <a:pPr marL="0" indent="0">
              <a:buNone/>
            </a:pPr>
            <a:r>
              <a:rPr lang="en-US" dirty="0"/>
              <a:t>Fun extras:</a:t>
            </a:r>
          </a:p>
          <a:p>
            <a:r>
              <a:rPr lang="en-US" dirty="0"/>
              <a:t>Install package “</a:t>
            </a:r>
            <a:r>
              <a:rPr lang="en-US" dirty="0" err="1"/>
              <a:t>viridis</a:t>
            </a:r>
            <a:r>
              <a:rPr lang="en-US" dirty="0"/>
              <a:t>”</a:t>
            </a:r>
          </a:p>
          <a:p>
            <a:r>
              <a:rPr lang="en-US" dirty="0"/>
              <a:t>Install package “</a:t>
            </a:r>
            <a:r>
              <a:rPr lang="en-US" dirty="0" err="1"/>
              <a:t>cowplot</a:t>
            </a:r>
            <a:r>
              <a:rPr lang="en-US"/>
              <a:t>”</a:t>
            </a:r>
            <a:endParaRPr lang="en-US" dirty="0"/>
          </a:p>
          <a:p>
            <a:r>
              <a:rPr lang="en-US" dirty="0"/>
              <a:t>Install package “</a:t>
            </a:r>
            <a:r>
              <a:rPr lang="en-US" dirty="0" err="1"/>
              <a:t>ggforce</a:t>
            </a:r>
            <a:r>
              <a:rPr lang="en-US" dirty="0"/>
              <a:t>”</a:t>
            </a:r>
          </a:p>
          <a:p>
            <a:r>
              <a:rPr lang="en-US" dirty="0"/>
              <a:t>Install package ”shiny” (maybe we want to do this as an extension?)</a:t>
            </a:r>
          </a:p>
          <a:p>
            <a:r>
              <a:rPr lang="en-US" dirty="0"/>
              <a:t>Install package “</a:t>
            </a:r>
            <a:r>
              <a:rPr lang="en-US" dirty="0" err="1"/>
              <a:t>ggthemes</a:t>
            </a:r>
            <a:r>
              <a:rPr lang="en-US" dirty="0"/>
              <a:t>”</a:t>
            </a:r>
          </a:p>
          <a:p>
            <a:pPr lvl="1"/>
            <a:r>
              <a:rPr lang="en-US" dirty="0"/>
              <a:t>This is really awesome </a:t>
            </a:r>
            <a:r>
              <a:rPr lang="mr-IN" dirty="0"/>
              <a:t>–</a:t>
            </a:r>
            <a:r>
              <a:rPr lang="en-US" dirty="0"/>
              <a:t> use themes based on plots from </a:t>
            </a:r>
            <a:r>
              <a:rPr lang="en-US" i="1" dirty="0"/>
              <a:t>The Economist, STATA, Excel 2003, </a:t>
            </a:r>
            <a:r>
              <a:rPr lang="en-US" i="1" dirty="0" err="1"/>
              <a:t>Fivethirtyeight</a:t>
            </a:r>
            <a:r>
              <a:rPr lang="en-US" i="1" dirty="0"/>
              <a:t>, WSJ, etc. </a:t>
            </a:r>
          </a:p>
        </p:txBody>
      </p:sp>
    </p:spTree>
    <p:extLst>
      <p:ext uri="{BB962C8B-B14F-4D97-AF65-F5344CB8AC3E}">
        <p14:creationId xmlns:p14="http://schemas.microsoft.com/office/powerpoint/2010/main" val="20501747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69900" y="60900"/>
            <a:ext cx="5448300" cy="6797100"/>
          </a:xfrm>
          <a:prstGeom prst="rect">
            <a:avLst/>
          </a:prstGeom>
        </p:spPr>
      </p:pic>
      <p:sp>
        <p:nvSpPr>
          <p:cNvPr id="5" name="Rectangle 4"/>
          <p:cNvSpPr/>
          <p:nvPr/>
        </p:nvSpPr>
        <p:spPr>
          <a:xfrm>
            <a:off x="6217642" y="971470"/>
            <a:ext cx="2113557" cy="3600986"/>
          </a:xfrm>
          <a:prstGeom prst="rect">
            <a:avLst/>
          </a:prstGeom>
        </p:spPr>
        <p:txBody>
          <a:bodyPr wrap="square">
            <a:spAutoFit/>
          </a:bodyPr>
          <a:lstStyle/>
          <a:p>
            <a:r>
              <a:rPr lang="en-US" sz="1200" b="0" i="0" dirty="0">
                <a:solidFill>
                  <a:srgbClr val="333333"/>
                </a:solidFill>
                <a:effectLst/>
                <a:latin typeface="Open Sans" charset="0"/>
              </a:rPr>
              <a:t>The graph shows the relationship between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and noise in all three species and two life stages. Baseline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for both adults and nestlings were negatively affected by noise (</a:t>
            </a:r>
            <a:r>
              <a:rPr lang="en-US" sz="1200" b="0" i="1" dirty="0">
                <a:solidFill>
                  <a:srgbClr val="333333"/>
                </a:solidFill>
                <a:effectLst/>
                <a:latin typeface="Open Sans" charset="0"/>
              </a:rPr>
              <a:t>Left</a:t>
            </a:r>
            <a:r>
              <a:rPr lang="en-US" sz="1200" b="0" i="0" dirty="0">
                <a:solidFill>
                  <a:srgbClr val="333333"/>
                </a:solidFill>
                <a:effectLst/>
                <a:latin typeface="Open Sans" charset="0"/>
              </a:rPr>
              <a:t> and </a:t>
            </a:r>
            <a:r>
              <a:rPr lang="en-US" sz="1200" b="0" i="1" dirty="0">
                <a:solidFill>
                  <a:srgbClr val="333333"/>
                </a:solidFill>
                <a:effectLst/>
                <a:latin typeface="Open Sans" charset="0"/>
              </a:rPr>
              <a:t>Center Columns</a:t>
            </a:r>
            <a:r>
              <a:rPr lang="en-US" sz="1200" b="0" i="0" dirty="0">
                <a:solidFill>
                  <a:srgbClr val="333333"/>
                </a:solidFill>
                <a:effectLst/>
                <a:latin typeface="Open Sans" charset="0"/>
              </a:rPr>
              <a:t>, respectively), while acute stress-induced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in nestlings were positively affected by noise (</a:t>
            </a:r>
            <a:r>
              <a:rPr lang="en-US" sz="1200" b="0" i="1" dirty="0">
                <a:solidFill>
                  <a:srgbClr val="333333"/>
                </a:solidFill>
                <a:effectLst/>
                <a:latin typeface="Open Sans" charset="0"/>
              </a:rPr>
              <a:t>Right Column</a:t>
            </a:r>
            <a:r>
              <a:rPr lang="en-US" sz="1200" b="0" i="0" dirty="0">
                <a:solidFill>
                  <a:srgbClr val="333333"/>
                </a:solidFill>
                <a:effectLst/>
                <a:latin typeface="Open Sans" charset="0"/>
              </a:rPr>
              <a:t>). For each model, the effect of noise was consistent across species, irrespective of species-specific </a:t>
            </a:r>
            <a:r>
              <a:rPr lang="en-US" sz="1200" b="0" i="0" dirty="0" err="1">
                <a:solidFill>
                  <a:srgbClr val="333333"/>
                </a:solidFill>
                <a:effectLst/>
                <a:latin typeface="Open Sans" charset="0"/>
              </a:rPr>
              <a:t>cort</a:t>
            </a:r>
            <a:r>
              <a:rPr lang="en-US" sz="1200" b="0" i="0" dirty="0">
                <a:solidFill>
                  <a:srgbClr val="333333"/>
                </a:solidFill>
                <a:effectLst/>
                <a:latin typeface="Open Sans" charset="0"/>
              </a:rPr>
              <a:t> levels. The gray-shaded areas indicate the 85% CIs for each estimated effect.</a:t>
            </a:r>
            <a:endParaRPr lang="en-US" sz="1200" dirty="0"/>
          </a:p>
        </p:txBody>
      </p:sp>
      <p:sp>
        <p:nvSpPr>
          <p:cNvPr id="6" name="Rectangle 5"/>
          <p:cNvSpPr/>
          <p:nvPr/>
        </p:nvSpPr>
        <p:spPr>
          <a:xfrm>
            <a:off x="4648200" y="6125179"/>
            <a:ext cx="6096000" cy="369332"/>
          </a:xfrm>
          <a:prstGeom prst="rect">
            <a:avLst/>
          </a:prstGeom>
        </p:spPr>
        <p:txBody>
          <a:bodyPr>
            <a:spAutoFit/>
          </a:bodyPr>
          <a:lstStyle/>
          <a:p>
            <a:r>
              <a:rPr lang="en-US" b="0" i="0" dirty="0">
                <a:solidFill>
                  <a:srgbClr val="333333"/>
                </a:solidFill>
                <a:effectLst/>
                <a:latin typeface="Open Sans" charset="0"/>
              </a:rPr>
              <a:t>Kleist 2018 PNAS</a:t>
            </a:r>
            <a:endParaRPr lang="en-US" dirty="0"/>
          </a:p>
        </p:txBody>
      </p:sp>
    </p:spTree>
    <p:extLst>
      <p:ext uri="{BB962C8B-B14F-4D97-AF65-F5344CB8AC3E}">
        <p14:creationId xmlns:p14="http://schemas.microsoft.com/office/powerpoint/2010/main" val="12468481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06352" y="471031"/>
            <a:ext cx="6732648" cy="6201400"/>
          </a:xfrm>
          <a:prstGeom prst="rect">
            <a:avLst/>
          </a:prstGeom>
        </p:spPr>
      </p:pic>
      <p:sp>
        <p:nvSpPr>
          <p:cNvPr id="5" name="Rectangle 4"/>
          <p:cNvSpPr/>
          <p:nvPr/>
        </p:nvSpPr>
        <p:spPr>
          <a:xfrm>
            <a:off x="7769179" y="1450638"/>
            <a:ext cx="3759200" cy="3323987"/>
          </a:xfrm>
          <a:prstGeom prst="rect">
            <a:avLst/>
          </a:prstGeom>
        </p:spPr>
        <p:txBody>
          <a:bodyPr wrap="square">
            <a:spAutoFit/>
          </a:bodyPr>
          <a:lstStyle/>
          <a:p>
            <a:r>
              <a:rPr lang="en-US" sz="1400" b="0" i="0" dirty="0">
                <a:solidFill>
                  <a:srgbClr val="333333"/>
                </a:solidFill>
                <a:effectLst/>
                <a:latin typeface="Open Sans" charset="0"/>
              </a:rPr>
              <a:t>Dengue epidemiology in Pakistan in 2013. (</a:t>
            </a:r>
            <a:r>
              <a:rPr lang="en-US" sz="1400" b="0" i="1" dirty="0">
                <a:solidFill>
                  <a:srgbClr val="333333"/>
                </a:solidFill>
                <a:effectLst/>
                <a:latin typeface="Open Sans" charset="0"/>
              </a:rPr>
              <a:t>A</a:t>
            </a:r>
            <a:r>
              <a:rPr lang="en-US" sz="1400" b="0" i="0" dirty="0">
                <a:solidFill>
                  <a:srgbClr val="333333"/>
                </a:solidFill>
                <a:effectLst/>
                <a:latin typeface="Open Sans" charset="0"/>
              </a:rPr>
              <a:t>) The location of dengue cases throughout Pakistan and the number of cases per week by tehsil. Tehsils that reported at least 15 cases are shown on the map with corresponding color shown in the time series. The majority of cases were reported in Karachi (gray), Lahore (blue), and Mingora (orange). The dengue season in the entire country lasted 35 </a:t>
            </a:r>
            <a:r>
              <a:rPr lang="en-US" sz="1400" b="0" i="0" dirty="0" err="1">
                <a:solidFill>
                  <a:srgbClr val="333333"/>
                </a:solidFill>
                <a:effectLst/>
                <a:latin typeface="Open Sans" charset="0"/>
              </a:rPr>
              <a:t>wk</a:t>
            </a:r>
            <a:r>
              <a:rPr lang="en-US" sz="1400" b="0" i="0" dirty="0">
                <a:solidFill>
                  <a:srgbClr val="333333"/>
                </a:solidFill>
                <a:effectLst/>
                <a:latin typeface="Open Sans" charset="0"/>
              </a:rPr>
              <a:t>, with the first reported case in Karachi during week 18 (end of April). (</a:t>
            </a:r>
            <a:r>
              <a:rPr lang="en-US" sz="1400" b="0" i="1" dirty="0">
                <a:solidFill>
                  <a:srgbClr val="333333"/>
                </a:solidFill>
                <a:effectLst/>
                <a:latin typeface="Open Sans" charset="0"/>
              </a:rPr>
              <a:t>B</a:t>
            </a:r>
            <a:r>
              <a:rPr lang="en-US" sz="1400" b="0" i="0" dirty="0">
                <a:solidFill>
                  <a:srgbClr val="333333"/>
                </a:solidFill>
                <a:effectLst/>
                <a:latin typeface="Open Sans" charset="0"/>
              </a:rPr>
              <a:t>) The reported cases (red), temperature (blue), and model fit (black) for Karachi are shown. Using the case and temperature data, the human and vector population dynamics were modeled (</a:t>
            </a:r>
            <a:r>
              <a:rPr lang="en-US" sz="1400" b="1" i="1" u="none" strike="noStrike" dirty="0">
                <a:solidFill>
                  <a:srgbClr val="005A96"/>
                </a:solidFill>
                <a:effectLst/>
                <a:latin typeface="Open Sans" charset="0"/>
                <a:hlinkClick r:id="rId3"/>
              </a:rPr>
              <a:t>Materials and Methods</a:t>
            </a:r>
            <a:r>
              <a:rPr lang="en-US" sz="1400" b="0" i="0" dirty="0">
                <a:solidFill>
                  <a:srgbClr val="333333"/>
                </a:solidFill>
                <a:effectLst/>
                <a:latin typeface="Open Sans" charset="0"/>
              </a:rPr>
              <a:t>).</a:t>
            </a:r>
            <a:endParaRPr lang="en-US" sz="1400" dirty="0"/>
          </a:p>
        </p:txBody>
      </p:sp>
      <p:sp>
        <p:nvSpPr>
          <p:cNvPr id="6" name="TextBox 5"/>
          <p:cNvSpPr txBox="1"/>
          <p:nvPr/>
        </p:nvSpPr>
        <p:spPr>
          <a:xfrm>
            <a:off x="7658100" y="5994400"/>
            <a:ext cx="2373086" cy="369332"/>
          </a:xfrm>
          <a:prstGeom prst="rect">
            <a:avLst/>
          </a:prstGeom>
          <a:noFill/>
        </p:spPr>
        <p:txBody>
          <a:bodyPr wrap="none" rtlCol="0">
            <a:spAutoFit/>
          </a:bodyPr>
          <a:lstStyle/>
          <a:p>
            <a:r>
              <a:rPr lang="en-US" dirty="0" err="1"/>
              <a:t>Wesolowski</a:t>
            </a:r>
            <a:r>
              <a:rPr lang="en-US" dirty="0"/>
              <a:t> 2015 PNAS</a:t>
            </a:r>
          </a:p>
        </p:txBody>
      </p:sp>
    </p:spTree>
    <p:extLst>
      <p:ext uri="{BB962C8B-B14F-4D97-AF65-F5344CB8AC3E}">
        <p14:creationId xmlns:p14="http://schemas.microsoft.com/office/powerpoint/2010/main" val="8832792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603695" y="0"/>
            <a:ext cx="8984609" cy="6858000"/>
          </a:xfrm>
          <a:prstGeom prst="rect">
            <a:avLst/>
          </a:prstGeom>
        </p:spPr>
      </p:pic>
      <p:sp>
        <p:nvSpPr>
          <p:cNvPr id="5" name="TextBox 4"/>
          <p:cNvSpPr txBox="1"/>
          <p:nvPr/>
        </p:nvSpPr>
        <p:spPr>
          <a:xfrm>
            <a:off x="9033461" y="6286500"/>
            <a:ext cx="2976199" cy="369332"/>
          </a:xfrm>
          <a:prstGeom prst="rect">
            <a:avLst/>
          </a:prstGeom>
          <a:noFill/>
        </p:spPr>
        <p:txBody>
          <a:bodyPr wrap="none" rtlCol="0">
            <a:spAutoFit/>
          </a:bodyPr>
          <a:lstStyle/>
          <a:p>
            <a:r>
              <a:rPr lang="en-US" dirty="0"/>
              <a:t>Kilpatrick 2006 Proc. Roy. Soc.</a:t>
            </a:r>
          </a:p>
        </p:txBody>
      </p:sp>
    </p:spTree>
    <p:extLst>
      <p:ext uri="{BB962C8B-B14F-4D97-AF65-F5344CB8AC3E}">
        <p14:creationId xmlns:p14="http://schemas.microsoft.com/office/powerpoint/2010/main" val="7834289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A2460-D494-1342-8EAB-D9B1C1ED647E}"/>
              </a:ext>
            </a:extLst>
          </p:cNvPr>
          <p:cNvSpPr>
            <a:spLocks noGrp="1"/>
          </p:cNvSpPr>
          <p:nvPr>
            <p:ph type="title"/>
          </p:nvPr>
        </p:nvSpPr>
        <p:spPr/>
        <p:txBody>
          <a:bodyPr/>
          <a:lstStyle/>
          <a:p>
            <a:r>
              <a:rPr lang="en-US" dirty="0"/>
              <a:t>Animation as a tool for graph exploration</a:t>
            </a:r>
          </a:p>
        </p:txBody>
      </p:sp>
      <p:sp>
        <p:nvSpPr>
          <p:cNvPr id="3" name="Content Placeholder 2">
            <a:extLst>
              <a:ext uri="{FF2B5EF4-FFF2-40B4-BE49-F238E27FC236}">
                <a16:creationId xmlns:a16="http://schemas.microsoft.com/office/drawing/2014/main" id="{668C3238-8929-374B-852F-77106173077E}"/>
              </a:ext>
            </a:extLst>
          </p:cNvPr>
          <p:cNvSpPr>
            <a:spLocks noGrp="1"/>
          </p:cNvSpPr>
          <p:nvPr>
            <p:ph idx="1"/>
          </p:nvPr>
        </p:nvSpPr>
        <p:spPr/>
        <p:txBody>
          <a:bodyPr/>
          <a:lstStyle/>
          <a:p>
            <a:r>
              <a:rPr lang="en-US" dirty="0"/>
              <a:t>https://</a:t>
            </a:r>
            <a:r>
              <a:rPr lang="en-US" dirty="0" err="1"/>
              <a:t>nextstrain.org</a:t>
            </a:r>
            <a:r>
              <a:rPr lang="en-US" dirty="0"/>
              <a:t>/</a:t>
            </a:r>
            <a:r>
              <a:rPr lang="en-US" dirty="0" err="1"/>
              <a:t>ncov</a:t>
            </a:r>
            <a:r>
              <a:rPr lang="en-US" dirty="0"/>
              <a:t>/</a:t>
            </a:r>
            <a:r>
              <a:rPr lang="en-US" dirty="0" err="1"/>
              <a:t>europe?dmin</a:t>
            </a:r>
            <a:r>
              <a:rPr lang="en-US" dirty="0"/>
              <a:t>=2020-07-29</a:t>
            </a:r>
          </a:p>
        </p:txBody>
      </p:sp>
    </p:spTree>
    <p:extLst>
      <p:ext uri="{BB962C8B-B14F-4D97-AF65-F5344CB8AC3E}">
        <p14:creationId xmlns:p14="http://schemas.microsoft.com/office/powerpoint/2010/main" val="173351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87404-C1F1-CB44-989F-7EEC2DBB1B2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73B7D4-24E8-4344-AA23-40A9DBBEFF9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8E369B2D-F0E8-2E4D-864B-8030E8678BF3}"/>
              </a:ext>
            </a:extLst>
          </p:cNvPr>
          <p:cNvPicPr>
            <a:picLocks noChangeAspect="1"/>
          </p:cNvPicPr>
          <p:nvPr/>
        </p:nvPicPr>
        <p:blipFill>
          <a:blip r:embed="rId2"/>
          <a:stretch>
            <a:fillRect/>
          </a:stretch>
        </p:blipFill>
        <p:spPr>
          <a:xfrm>
            <a:off x="838200" y="114300"/>
            <a:ext cx="5253507" cy="6577829"/>
          </a:xfrm>
          <a:prstGeom prst="rect">
            <a:avLst/>
          </a:prstGeom>
        </p:spPr>
      </p:pic>
    </p:spTree>
    <p:extLst>
      <p:ext uri="{BB962C8B-B14F-4D97-AF65-F5344CB8AC3E}">
        <p14:creationId xmlns:p14="http://schemas.microsoft.com/office/powerpoint/2010/main" val="27687916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4F056-DFAD-354D-91C6-AC61C5DD474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D126A0-8C10-734E-ABBA-908757B7B516}"/>
              </a:ext>
            </a:extLst>
          </p:cNvPr>
          <p:cNvSpPr>
            <a:spLocks noGrp="1"/>
          </p:cNvSpPr>
          <p:nvPr>
            <p:ph idx="1"/>
          </p:nvPr>
        </p:nvSpPr>
        <p:spPr/>
        <p:txBody>
          <a:bodyPr/>
          <a:lstStyle/>
          <a:p>
            <a:endParaRPr lang="en-US" dirty="0"/>
          </a:p>
        </p:txBody>
      </p:sp>
      <p:pic>
        <p:nvPicPr>
          <p:cNvPr id="6" name="Picture 5">
            <a:extLst>
              <a:ext uri="{FF2B5EF4-FFF2-40B4-BE49-F238E27FC236}">
                <a16:creationId xmlns:a16="http://schemas.microsoft.com/office/drawing/2014/main" id="{A9E44087-6288-EF4B-8088-9871FFF01EC0}"/>
              </a:ext>
            </a:extLst>
          </p:cNvPr>
          <p:cNvPicPr>
            <a:picLocks noChangeAspect="1"/>
          </p:cNvPicPr>
          <p:nvPr/>
        </p:nvPicPr>
        <p:blipFill>
          <a:blip r:embed="rId2"/>
          <a:stretch>
            <a:fillRect/>
          </a:stretch>
        </p:blipFill>
        <p:spPr>
          <a:xfrm>
            <a:off x="1894866" y="88900"/>
            <a:ext cx="4531334" cy="6858000"/>
          </a:xfrm>
          <a:prstGeom prst="rect">
            <a:avLst/>
          </a:prstGeom>
        </p:spPr>
      </p:pic>
    </p:spTree>
    <p:extLst>
      <p:ext uri="{BB962C8B-B14F-4D97-AF65-F5344CB8AC3E}">
        <p14:creationId xmlns:p14="http://schemas.microsoft.com/office/powerpoint/2010/main" val="6795029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54250-3437-3742-A1D3-BD89D4E0F9F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C4C7926-656B-9F41-953B-CDA6351411F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E2C2F5F-945F-1F4E-B409-66908BE88E16}"/>
              </a:ext>
            </a:extLst>
          </p:cNvPr>
          <p:cNvPicPr>
            <a:picLocks noChangeAspect="1"/>
          </p:cNvPicPr>
          <p:nvPr/>
        </p:nvPicPr>
        <p:blipFill>
          <a:blip r:embed="rId2"/>
          <a:stretch>
            <a:fillRect/>
          </a:stretch>
        </p:blipFill>
        <p:spPr>
          <a:xfrm>
            <a:off x="977787" y="88900"/>
            <a:ext cx="10236425" cy="6858000"/>
          </a:xfrm>
          <a:prstGeom prst="rect">
            <a:avLst/>
          </a:prstGeom>
        </p:spPr>
      </p:pic>
    </p:spTree>
    <p:extLst>
      <p:ext uri="{BB962C8B-B14F-4D97-AF65-F5344CB8AC3E}">
        <p14:creationId xmlns:p14="http://schemas.microsoft.com/office/powerpoint/2010/main" val="22469120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ggplot2</a:t>
            </a:r>
          </a:p>
        </p:txBody>
      </p:sp>
      <p:sp>
        <p:nvSpPr>
          <p:cNvPr id="3" name="Content Placeholder 2"/>
          <p:cNvSpPr>
            <a:spLocks noGrp="1"/>
          </p:cNvSpPr>
          <p:nvPr>
            <p:ph idx="1"/>
          </p:nvPr>
        </p:nvSpPr>
        <p:spPr/>
        <p:txBody>
          <a:bodyPr>
            <a:normAutofit lnSpcReduction="10000"/>
          </a:bodyPr>
          <a:lstStyle/>
          <a:p>
            <a:r>
              <a:rPr lang="en-US" dirty="0"/>
              <a:t>Best website for help: </a:t>
            </a:r>
            <a:r>
              <a:rPr lang="en-US" dirty="0">
                <a:hlinkClick r:id="rId3"/>
              </a:rPr>
              <a:t>http://ggplot2.tidyverse.org/reference/</a:t>
            </a:r>
            <a:r>
              <a:rPr lang="en-US" dirty="0"/>
              <a:t> </a:t>
            </a:r>
          </a:p>
          <a:p>
            <a:r>
              <a:rPr lang="en-US" b="1" dirty="0"/>
              <a:t>aesthetic mappings</a:t>
            </a:r>
            <a:r>
              <a:rPr lang="en-US" dirty="0"/>
              <a:t>: between variables in the data frame and </a:t>
            </a:r>
            <a:r>
              <a:rPr lang="en-US" b="1" dirty="0"/>
              <a:t>aesthetics</a:t>
            </a:r>
            <a:r>
              <a:rPr lang="en-US" dirty="0"/>
              <a:t>, or graphical attributes (x position, y position, size, </a:t>
            </a:r>
            <a:r>
              <a:rPr lang="en-US" dirty="0" err="1"/>
              <a:t>colour</a:t>
            </a:r>
            <a:r>
              <a:rPr lang="en-US" dirty="0"/>
              <a:t> ...)</a:t>
            </a:r>
          </a:p>
          <a:p>
            <a:r>
              <a:rPr lang="en-US" dirty="0"/>
              <a:t>first two show up as (e.g.) </a:t>
            </a:r>
            <a:r>
              <a:rPr lang="en-US" dirty="0" err="1"/>
              <a:t>ggplot</a:t>
            </a:r>
            <a:r>
              <a:rPr lang="en-US" dirty="0"/>
              <a:t>(</a:t>
            </a:r>
            <a:r>
              <a:rPr lang="en-US" dirty="0" err="1"/>
              <a:t>my_data</a:t>
            </a:r>
            <a:r>
              <a:rPr lang="en-US" dirty="0"/>
              <a:t>, </a:t>
            </a:r>
            <a:r>
              <a:rPr lang="en-US" dirty="0" err="1"/>
              <a:t>aes</a:t>
            </a:r>
            <a:r>
              <a:rPr lang="en-US" dirty="0"/>
              <a:t>(x=</a:t>
            </a:r>
            <a:r>
              <a:rPr lang="en-US" dirty="0" err="1"/>
              <a:t>age,y</a:t>
            </a:r>
            <a:r>
              <a:rPr lang="en-US" dirty="0"/>
              <a:t>=</a:t>
            </a:r>
            <a:r>
              <a:rPr lang="en-US" dirty="0" err="1"/>
              <a:t>rootgrowth,colour</a:t>
            </a:r>
            <a:r>
              <a:rPr lang="en-US" dirty="0"/>
              <a:t>=phosphate))</a:t>
            </a:r>
          </a:p>
          <a:p>
            <a:r>
              <a:rPr lang="en-US" b="1" dirty="0" err="1"/>
              <a:t>geoms</a:t>
            </a:r>
            <a:r>
              <a:rPr lang="en-US" dirty="0"/>
              <a:t>:</a:t>
            </a:r>
          </a:p>
          <a:p>
            <a:pPr lvl="1"/>
            <a:r>
              <a:rPr lang="en-US" dirty="0"/>
              <a:t>simple: </a:t>
            </a:r>
            <a:r>
              <a:rPr lang="en-US" dirty="0" err="1"/>
              <a:t>geom_point</a:t>
            </a:r>
            <a:r>
              <a:rPr lang="en-US" dirty="0"/>
              <a:t>, </a:t>
            </a:r>
            <a:r>
              <a:rPr lang="en-US" dirty="0" err="1"/>
              <a:t>geom_line</a:t>
            </a:r>
            <a:r>
              <a:rPr lang="en-US" dirty="0"/>
              <a:t>:</a:t>
            </a:r>
          </a:p>
          <a:p>
            <a:pPr lvl="1"/>
            <a:r>
              <a:rPr lang="en-US" dirty="0"/>
              <a:t>For great reference: </a:t>
            </a:r>
            <a:r>
              <a:rPr lang="en-US" dirty="0">
                <a:hlinkClick r:id="rId4"/>
              </a:rPr>
              <a:t>www.r-graph-gallery.com</a:t>
            </a:r>
            <a:endParaRPr lang="en-US" dirty="0"/>
          </a:p>
          <a:p>
            <a:pPr marL="457200" lvl="1" indent="0">
              <a:buNone/>
            </a:pPr>
            <a:endParaRPr lang="en-US" dirty="0"/>
          </a:p>
          <a:p>
            <a:pPr lvl="1"/>
            <a:r>
              <a:rPr lang="en-US" dirty="0"/>
              <a:t>SWITCH TO CONSOLE</a:t>
            </a:r>
          </a:p>
          <a:p>
            <a:endParaRPr lang="en-US" dirty="0"/>
          </a:p>
        </p:txBody>
      </p:sp>
    </p:spTree>
    <p:extLst>
      <p:ext uri="{BB962C8B-B14F-4D97-AF65-F5344CB8AC3E}">
        <p14:creationId xmlns:p14="http://schemas.microsoft.com/office/powerpoint/2010/main" val="1576702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a:t>
            </a:r>
          </a:p>
        </p:txBody>
      </p:sp>
      <p:sp>
        <p:nvSpPr>
          <p:cNvPr id="3" name="Content Placeholder 2"/>
          <p:cNvSpPr>
            <a:spLocks noGrp="1"/>
          </p:cNvSpPr>
          <p:nvPr>
            <p:ph idx="1"/>
          </p:nvPr>
        </p:nvSpPr>
        <p:spPr/>
        <p:txBody>
          <a:bodyPr/>
          <a:lstStyle/>
          <a:p>
            <a:r>
              <a:rPr lang="en-US" dirty="0"/>
              <a:t>Participants will learn to think broadly about the effective uses of visualization</a:t>
            </a:r>
          </a:p>
          <a:p>
            <a:pPr lvl="1"/>
            <a:r>
              <a:rPr lang="en-US" dirty="0"/>
              <a:t>(</a:t>
            </a:r>
            <a:r>
              <a:rPr lang="en-US" i="1" dirty="0"/>
              <a:t>aka</a:t>
            </a:r>
            <a:r>
              <a:rPr lang="en-US" dirty="0"/>
              <a:t> get your papers into top journals using compelling figures)</a:t>
            </a:r>
          </a:p>
          <a:p>
            <a:endParaRPr lang="en-US" dirty="0"/>
          </a:p>
          <a:p>
            <a:r>
              <a:rPr lang="en-US" dirty="0"/>
              <a:t>Understand previous research on visualization</a:t>
            </a:r>
          </a:p>
          <a:p>
            <a:endParaRPr lang="en-US" dirty="0"/>
          </a:p>
          <a:p>
            <a:r>
              <a:rPr lang="en-US" dirty="0"/>
              <a:t>Learn the ggplot2 package and some extensions</a:t>
            </a:r>
          </a:p>
        </p:txBody>
      </p:sp>
    </p:spTree>
    <p:extLst>
      <p:ext uri="{BB962C8B-B14F-4D97-AF65-F5344CB8AC3E}">
        <p14:creationId xmlns:p14="http://schemas.microsoft.com/office/powerpoint/2010/main" val="379849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makes figures compelling?</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43199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history on data visualization</a:t>
            </a:r>
          </a:p>
        </p:txBody>
      </p:sp>
      <p:sp>
        <p:nvSpPr>
          <p:cNvPr id="3" name="Content Placeholder 2"/>
          <p:cNvSpPr>
            <a:spLocks noGrp="1"/>
          </p:cNvSpPr>
          <p:nvPr>
            <p:ph idx="1"/>
          </p:nvPr>
        </p:nvSpPr>
        <p:spPr/>
        <p:txBody>
          <a:bodyPr/>
          <a:lstStyle/>
          <a:p>
            <a:r>
              <a:rPr lang="en-US" dirty="0"/>
              <a:t>There is a HUGE field dedicated to the perception of data (e.g. marketing, business, art)</a:t>
            </a:r>
          </a:p>
          <a:p>
            <a:endParaRPr lang="en-US" dirty="0"/>
          </a:p>
          <a:p>
            <a:r>
              <a:rPr lang="en-US" dirty="0"/>
              <a:t>Scientists rarely take these classes or know anything about it</a:t>
            </a:r>
          </a:p>
          <a:p>
            <a:endParaRPr lang="en-US" dirty="0"/>
          </a:p>
          <a:p>
            <a:r>
              <a:rPr lang="en-US" dirty="0"/>
              <a:t>There are a few exceptions that have “broken through” into our field</a:t>
            </a:r>
          </a:p>
        </p:txBody>
      </p:sp>
    </p:spTree>
    <p:extLst>
      <p:ext uri="{BB962C8B-B14F-4D97-AF65-F5344CB8AC3E}">
        <p14:creationId xmlns:p14="http://schemas.microsoft.com/office/powerpoint/2010/main" val="6362742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Cleveland &amp; McGill 1984 Jour. Of the American Statistical Association. </a:t>
            </a:r>
          </a:p>
        </p:txBody>
      </p:sp>
      <p:sp>
        <p:nvSpPr>
          <p:cNvPr id="3" name="Content Placeholder 2"/>
          <p:cNvSpPr>
            <a:spLocks noGrp="1"/>
          </p:cNvSpPr>
          <p:nvPr>
            <p:ph idx="1"/>
          </p:nvPr>
        </p:nvSpPr>
        <p:spPr/>
        <p:txBody>
          <a:bodyPr/>
          <a:lstStyle/>
          <a:p>
            <a:r>
              <a:rPr lang="en-US" dirty="0"/>
              <a:t>They outline the problem </a:t>
            </a:r>
            <a:r>
              <a:rPr lang="mr-IN" dirty="0"/>
              <a:t>–</a:t>
            </a:r>
            <a:r>
              <a:rPr lang="en-US" dirty="0"/>
              <a:t> graphs are presented haphazardly</a:t>
            </a:r>
          </a:p>
          <a:p>
            <a:endParaRPr lang="en-US" dirty="0"/>
          </a:p>
          <a:p>
            <a:r>
              <a:rPr lang="en-US" dirty="0"/>
              <a:t>What’s in it? The paper describes a series of experimental studies to understand how basic visual primitives (e.g. color, length, size) compare in delivering quantitative information.</a:t>
            </a:r>
          </a:p>
          <a:p>
            <a:endParaRPr lang="en-US" dirty="0"/>
          </a:p>
          <a:p>
            <a:r>
              <a:rPr lang="en-US" dirty="0"/>
              <a:t>Why is it important? It presented a hierarchy for understanding data to best portray quantitative information. </a:t>
            </a:r>
          </a:p>
        </p:txBody>
      </p:sp>
    </p:spTree>
    <p:extLst>
      <p:ext uri="{BB962C8B-B14F-4D97-AF65-F5344CB8AC3E}">
        <p14:creationId xmlns:p14="http://schemas.microsoft.com/office/powerpoint/2010/main" val="1080921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Hierarchy (most to least accurate in perception of quantitative data)</a:t>
            </a:r>
          </a:p>
        </p:txBody>
      </p:sp>
      <p:sp>
        <p:nvSpPr>
          <p:cNvPr id="3" name="Content Placeholder 2"/>
          <p:cNvSpPr>
            <a:spLocks noGrp="1"/>
          </p:cNvSpPr>
          <p:nvPr>
            <p:ph idx="1"/>
          </p:nvPr>
        </p:nvSpPr>
        <p:spPr/>
        <p:txBody>
          <a:bodyPr/>
          <a:lstStyle/>
          <a:p>
            <a:pPr marL="514350" indent="-514350">
              <a:buAutoNum type="arabicPeriod"/>
            </a:pPr>
            <a:r>
              <a:rPr lang="en-US" dirty="0"/>
              <a:t>Position along a common scale</a:t>
            </a:r>
          </a:p>
          <a:p>
            <a:pPr marL="514350" indent="-514350">
              <a:buAutoNum type="arabicPeriod"/>
            </a:pPr>
            <a:r>
              <a:rPr lang="en-US" dirty="0"/>
              <a:t>Positions along non-aligned scales</a:t>
            </a:r>
          </a:p>
          <a:p>
            <a:pPr marL="514350" indent="-514350">
              <a:buAutoNum type="arabicPeriod"/>
            </a:pPr>
            <a:r>
              <a:rPr lang="en-US" dirty="0"/>
              <a:t>Length, direction, angle</a:t>
            </a:r>
          </a:p>
          <a:p>
            <a:pPr marL="514350" indent="-514350">
              <a:buAutoNum type="arabicPeriod"/>
            </a:pPr>
            <a:r>
              <a:rPr lang="en-US" dirty="0"/>
              <a:t>Area</a:t>
            </a:r>
          </a:p>
          <a:p>
            <a:pPr marL="514350" indent="-514350">
              <a:buAutoNum type="arabicPeriod"/>
            </a:pPr>
            <a:r>
              <a:rPr lang="en-US" dirty="0"/>
              <a:t>Volume, curvature</a:t>
            </a:r>
          </a:p>
          <a:p>
            <a:pPr marL="514350" indent="-514350">
              <a:buAutoNum type="arabicPeriod"/>
            </a:pPr>
            <a:r>
              <a:rPr lang="en-US" dirty="0"/>
              <a:t>Shading, color saturation</a:t>
            </a:r>
          </a:p>
        </p:txBody>
      </p:sp>
    </p:spTree>
    <p:extLst>
      <p:ext uri="{BB962C8B-B14F-4D97-AF65-F5344CB8AC3E}">
        <p14:creationId xmlns:p14="http://schemas.microsoft.com/office/powerpoint/2010/main" val="989581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the elementary perceptual task</a:t>
            </a:r>
          </a:p>
        </p:txBody>
      </p:sp>
      <p:pic>
        <p:nvPicPr>
          <p:cNvPr id="4" name="Picture 3"/>
          <p:cNvPicPr>
            <a:picLocks noChangeAspect="1"/>
          </p:cNvPicPr>
          <p:nvPr/>
        </p:nvPicPr>
        <p:blipFill>
          <a:blip r:embed="rId3"/>
          <a:stretch>
            <a:fillRect/>
          </a:stretch>
        </p:blipFill>
        <p:spPr>
          <a:xfrm>
            <a:off x="2054268" y="1690688"/>
            <a:ext cx="4534175" cy="5043731"/>
          </a:xfrm>
          <a:prstGeom prst="rect">
            <a:avLst/>
          </a:prstGeom>
        </p:spPr>
      </p:pic>
      <p:sp>
        <p:nvSpPr>
          <p:cNvPr id="6" name="TextBox 5"/>
          <p:cNvSpPr txBox="1"/>
          <p:nvPr/>
        </p:nvSpPr>
        <p:spPr>
          <a:xfrm>
            <a:off x="6788860" y="2116899"/>
            <a:ext cx="4564940" cy="1754326"/>
          </a:xfrm>
          <a:prstGeom prst="rect">
            <a:avLst/>
          </a:prstGeom>
          <a:noFill/>
        </p:spPr>
        <p:txBody>
          <a:bodyPr wrap="square" rtlCol="0">
            <a:spAutoFit/>
          </a:bodyPr>
          <a:lstStyle/>
          <a:p>
            <a:r>
              <a:rPr lang="en-US" dirty="0"/>
              <a:t>Saturation: not included because “expense” of color figs</a:t>
            </a:r>
          </a:p>
          <a:p>
            <a:endParaRPr lang="en-US" dirty="0"/>
          </a:p>
          <a:p>
            <a:r>
              <a:rPr lang="en-US" dirty="0"/>
              <a:t>Shading and hue: excluded from study because they do not have an unambiguous method for ordering from large to small</a:t>
            </a:r>
          </a:p>
        </p:txBody>
      </p:sp>
    </p:spTree>
    <p:extLst>
      <p:ext uri="{BB962C8B-B14F-4D97-AF65-F5344CB8AC3E}">
        <p14:creationId xmlns:p14="http://schemas.microsoft.com/office/powerpoint/2010/main" val="1166503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1881</TotalTime>
  <Words>2435</Words>
  <Application>Microsoft Macintosh PowerPoint</Application>
  <PresentationFormat>Widescreen</PresentationFormat>
  <Paragraphs>194</Paragraphs>
  <Slides>37</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Calibri Light</vt:lpstr>
      <vt:lpstr>Mangal</vt:lpstr>
      <vt:lpstr>Open Sans</vt:lpstr>
      <vt:lpstr>Office Theme</vt:lpstr>
      <vt:lpstr>Data Visualization</vt:lpstr>
      <vt:lpstr>Github and assignment housekeeping</vt:lpstr>
      <vt:lpstr>Preparation</vt:lpstr>
      <vt:lpstr>Goals</vt:lpstr>
      <vt:lpstr>What makes figures compelling?</vt:lpstr>
      <vt:lpstr>Some history on data visualization</vt:lpstr>
      <vt:lpstr>Cleveland &amp; McGill 1984 Jour. Of the American Statistical Association. </vt:lpstr>
      <vt:lpstr>Hierarchy (most to least accurate in perception of quantitative data)</vt:lpstr>
      <vt:lpstr>Examples of the elementary perceptual task</vt:lpstr>
      <vt:lpstr>Position-length experiment</vt:lpstr>
      <vt:lpstr>Edward Tufte</vt:lpstr>
      <vt:lpstr>Edward Tufte</vt:lpstr>
      <vt:lpstr>Edward Tufte</vt:lpstr>
      <vt:lpstr>Edward Tufte</vt:lpstr>
      <vt:lpstr>Direct labeling</vt:lpstr>
      <vt:lpstr>More Tufte info</vt:lpstr>
      <vt:lpstr>Principles of Information Design</vt:lpstr>
      <vt:lpstr>Dynamite plots: an unmitigated evil?</vt:lpstr>
      <vt:lpstr>What is so bad about dynamite plots?</vt:lpstr>
      <vt:lpstr>What is good about dynamite plots?</vt:lpstr>
      <vt:lpstr>Alternatives</vt:lpstr>
      <vt:lpstr>Pies: better for eating </vt:lpstr>
      <vt:lpstr>Pies: better for eating</vt:lpstr>
      <vt:lpstr>Pie chart caveats</vt:lpstr>
      <vt:lpstr>Dual axes graphs</vt:lpstr>
      <vt:lpstr>A nod to next week…(http://www.tylervigen.com/spurious-correlations) </vt:lpstr>
      <vt:lpstr>Let the data speak vs storytelling</vt:lpstr>
      <vt:lpstr>The combination is critical</vt:lpstr>
      <vt:lpstr>A few additional points of advice</vt:lpstr>
      <vt:lpstr>PowerPoint Presentation</vt:lpstr>
      <vt:lpstr>PowerPoint Presentation</vt:lpstr>
      <vt:lpstr>PowerPoint Presentation</vt:lpstr>
      <vt:lpstr>Animation as a tool for graph exploration</vt:lpstr>
      <vt:lpstr>PowerPoint Presentation</vt:lpstr>
      <vt:lpstr>PowerPoint Presentation</vt:lpstr>
      <vt:lpstr>PowerPoint Presentation</vt:lpstr>
      <vt:lpstr>ggplot2</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dc:creator>Kate Langwig</dc:creator>
  <cp:lastModifiedBy>Kate Langwig</cp:lastModifiedBy>
  <cp:revision>44</cp:revision>
  <dcterms:created xsi:type="dcterms:W3CDTF">2018-01-29T15:39:11Z</dcterms:created>
  <dcterms:modified xsi:type="dcterms:W3CDTF">2021-02-04T17:36:30Z</dcterms:modified>
</cp:coreProperties>
</file>